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Lst>
  <p:notesMasterIdLst>
    <p:notesMasterId r:id="rId46"/>
  </p:notesMasterIdLst>
  <p:sldIdLst>
    <p:sldId id="256" r:id="rId2"/>
    <p:sldId id="258" r:id="rId3"/>
    <p:sldId id="257" r:id="rId4"/>
    <p:sldId id="273" r:id="rId5"/>
    <p:sldId id="264" r:id="rId6"/>
    <p:sldId id="274" r:id="rId7"/>
    <p:sldId id="265" r:id="rId8"/>
    <p:sldId id="266" r:id="rId9"/>
    <p:sldId id="279" r:id="rId10"/>
    <p:sldId id="293" r:id="rId11"/>
    <p:sldId id="280" r:id="rId12"/>
    <p:sldId id="278" r:id="rId13"/>
    <p:sldId id="268" r:id="rId14"/>
    <p:sldId id="275" r:id="rId15"/>
    <p:sldId id="267" r:id="rId16"/>
    <p:sldId id="300" r:id="rId17"/>
    <p:sldId id="299" r:id="rId18"/>
    <p:sldId id="286" r:id="rId19"/>
    <p:sldId id="291" r:id="rId20"/>
    <p:sldId id="282" r:id="rId21"/>
    <p:sldId id="301" r:id="rId22"/>
    <p:sldId id="303" r:id="rId23"/>
    <p:sldId id="294" r:id="rId24"/>
    <p:sldId id="295" r:id="rId25"/>
    <p:sldId id="276" r:id="rId26"/>
    <p:sldId id="296" r:id="rId27"/>
    <p:sldId id="285" r:id="rId28"/>
    <p:sldId id="297" r:id="rId29"/>
    <p:sldId id="298" r:id="rId30"/>
    <p:sldId id="302" r:id="rId31"/>
    <p:sldId id="304" r:id="rId32"/>
    <p:sldId id="283" r:id="rId33"/>
    <p:sldId id="284" r:id="rId34"/>
    <p:sldId id="270" r:id="rId35"/>
    <p:sldId id="271" r:id="rId36"/>
    <p:sldId id="259" r:id="rId37"/>
    <p:sldId id="288" r:id="rId38"/>
    <p:sldId id="289" r:id="rId39"/>
    <p:sldId id="260" r:id="rId40"/>
    <p:sldId id="261" r:id="rId41"/>
    <p:sldId id="262" r:id="rId42"/>
    <p:sldId id="292" r:id="rId43"/>
    <p:sldId id="287" r:id="rId44"/>
    <p:sldId id="272"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67" autoAdjust="0"/>
  </p:normalViewPr>
  <p:slideViewPr>
    <p:cSldViewPr>
      <p:cViewPr varScale="1">
        <p:scale>
          <a:sx n="60" d="100"/>
          <a:sy n="60"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A1FD7-BB21-4F27-A890-0BBC261EDC1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4F631E3F-3F98-49F3-8D16-D445E61092DE}">
      <dgm:prSet phldrT="[Texte]"/>
      <dgm:spPr>
        <a:solidFill>
          <a:srgbClr val="00B0F0"/>
        </a:solidFill>
      </dgm:spPr>
      <dgm:t>
        <a:bodyPr/>
        <a:lstStyle/>
        <a:p>
          <a:r>
            <a:rPr lang="fr-BE" dirty="0" smtClean="0"/>
            <a:t>Cibler</a:t>
          </a:r>
          <a:endParaRPr lang="fr-FR" dirty="0"/>
        </a:p>
      </dgm:t>
    </dgm:pt>
    <dgm:pt modelId="{EAD77551-98F5-4990-AFA7-F89BDE9B39AF}" type="parTrans" cxnId="{DF99FEC5-9616-408E-B284-5434E451F2CE}">
      <dgm:prSet/>
      <dgm:spPr/>
      <dgm:t>
        <a:bodyPr/>
        <a:lstStyle/>
        <a:p>
          <a:endParaRPr lang="fr-FR"/>
        </a:p>
      </dgm:t>
    </dgm:pt>
    <dgm:pt modelId="{BEC78F00-EF94-4591-BAB9-8AA88C11B10B}" type="sibTrans" cxnId="{DF99FEC5-9616-408E-B284-5434E451F2CE}">
      <dgm:prSet/>
      <dgm:spPr/>
      <dgm:t>
        <a:bodyPr/>
        <a:lstStyle/>
        <a:p>
          <a:endParaRPr lang="fr-FR"/>
        </a:p>
      </dgm:t>
    </dgm:pt>
    <dgm:pt modelId="{FE55D274-2FE9-49F0-B7D3-D761D3CAFBD0}">
      <dgm:prSet phldrT="[Texte]"/>
      <dgm:spPr>
        <a:solidFill>
          <a:srgbClr val="00B0F0"/>
        </a:solidFill>
      </dgm:spPr>
      <dgm:t>
        <a:bodyPr/>
        <a:lstStyle/>
        <a:p>
          <a:r>
            <a:rPr lang="fr-BE" dirty="0" smtClean="0"/>
            <a:t>Angler</a:t>
          </a:r>
          <a:endParaRPr lang="fr-FR" dirty="0"/>
        </a:p>
      </dgm:t>
    </dgm:pt>
    <dgm:pt modelId="{F45E0A45-E3AC-4329-AF9E-62AD1B22E518}" type="parTrans" cxnId="{60EDF540-614F-4659-BE8C-76C70164266E}">
      <dgm:prSet/>
      <dgm:spPr/>
      <dgm:t>
        <a:bodyPr/>
        <a:lstStyle/>
        <a:p>
          <a:endParaRPr lang="fr-FR"/>
        </a:p>
      </dgm:t>
    </dgm:pt>
    <dgm:pt modelId="{0B69A928-6AA9-441C-8CD3-14EBB04CCA24}" type="sibTrans" cxnId="{60EDF540-614F-4659-BE8C-76C70164266E}">
      <dgm:prSet/>
      <dgm:spPr/>
      <dgm:t>
        <a:bodyPr/>
        <a:lstStyle/>
        <a:p>
          <a:endParaRPr lang="fr-FR"/>
        </a:p>
      </dgm:t>
    </dgm:pt>
    <dgm:pt modelId="{4741E4CA-D93D-46F9-8800-4E0A2777D472}">
      <dgm:prSet phldrT="[Texte]"/>
      <dgm:spPr>
        <a:solidFill>
          <a:srgbClr val="00B0F0"/>
        </a:solidFill>
      </dgm:spPr>
      <dgm:t>
        <a:bodyPr/>
        <a:lstStyle/>
        <a:p>
          <a:r>
            <a:rPr lang="fr-BE" dirty="0" smtClean="0"/>
            <a:t>Rédiger / Illustrer / Enrichir</a:t>
          </a:r>
          <a:endParaRPr lang="fr-FR" dirty="0"/>
        </a:p>
      </dgm:t>
    </dgm:pt>
    <dgm:pt modelId="{8529EB17-0B9B-43AD-AD86-80798CEC76DF}" type="parTrans" cxnId="{F13B8B63-308A-4E8A-B98E-580B7C0325E0}">
      <dgm:prSet/>
      <dgm:spPr/>
    </dgm:pt>
    <dgm:pt modelId="{C17A258D-55D8-4A89-AC99-97AEE7B3CF0B}" type="sibTrans" cxnId="{F13B8B63-308A-4E8A-B98E-580B7C0325E0}">
      <dgm:prSet/>
      <dgm:spPr/>
    </dgm:pt>
    <dgm:pt modelId="{9D6174C2-0183-4859-979E-3F87097FA11E}">
      <dgm:prSet phldrT="[Texte]"/>
      <dgm:spPr>
        <a:solidFill>
          <a:srgbClr val="00B0F0"/>
        </a:solidFill>
      </dgm:spPr>
      <dgm:t>
        <a:bodyPr/>
        <a:lstStyle/>
        <a:p>
          <a:r>
            <a:rPr lang="fr-BE" dirty="0" smtClean="0"/>
            <a:t>Optimiser</a:t>
          </a:r>
          <a:endParaRPr lang="fr-FR" dirty="0"/>
        </a:p>
      </dgm:t>
    </dgm:pt>
    <dgm:pt modelId="{E79EF7C1-D81A-4C96-90A1-212819964B6D}" type="parTrans" cxnId="{25F949D3-0FE7-47BF-B7A1-F02852D837E8}">
      <dgm:prSet/>
      <dgm:spPr/>
    </dgm:pt>
    <dgm:pt modelId="{CE9DF90A-4A92-4D81-B123-9E3336E3677E}" type="sibTrans" cxnId="{25F949D3-0FE7-47BF-B7A1-F02852D837E8}">
      <dgm:prSet/>
      <dgm:spPr/>
    </dgm:pt>
    <dgm:pt modelId="{F55D9409-C388-4961-9972-14F036B62ACA}">
      <dgm:prSet phldrT="[Texte]"/>
      <dgm:spPr>
        <a:solidFill>
          <a:schemeClr val="accent1">
            <a:lumMod val="75000"/>
          </a:schemeClr>
        </a:solidFill>
      </dgm:spPr>
      <dgm:t>
        <a:bodyPr/>
        <a:lstStyle/>
        <a:p>
          <a:r>
            <a:rPr lang="fr-BE" dirty="0" smtClean="0"/>
            <a:t>Promouvoir</a:t>
          </a:r>
          <a:endParaRPr lang="fr-FR" dirty="0"/>
        </a:p>
      </dgm:t>
    </dgm:pt>
    <dgm:pt modelId="{C5CB6DA3-94B6-4F92-BB7D-42DAFBAE6342}" type="parTrans" cxnId="{31314958-7422-4EC7-A010-A764EFF8AC7C}">
      <dgm:prSet/>
      <dgm:spPr/>
    </dgm:pt>
    <dgm:pt modelId="{625EA167-177C-4DD2-AFE8-66B94C637F55}" type="sibTrans" cxnId="{31314958-7422-4EC7-A010-A764EFF8AC7C}">
      <dgm:prSet/>
      <dgm:spPr/>
    </dgm:pt>
    <dgm:pt modelId="{27A87A47-E22D-4083-98A0-93F4B72FF302}">
      <dgm:prSet phldrT="[Texte]"/>
      <dgm:spPr>
        <a:solidFill>
          <a:srgbClr val="00B0F0"/>
        </a:solidFill>
      </dgm:spPr>
      <dgm:t>
        <a:bodyPr/>
        <a:lstStyle/>
        <a:p>
          <a:r>
            <a:rPr lang="fr-BE" dirty="0" smtClean="0"/>
            <a:t>Dialoguer</a:t>
          </a:r>
          <a:endParaRPr lang="fr-FR" dirty="0"/>
        </a:p>
      </dgm:t>
    </dgm:pt>
    <dgm:pt modelId="{5F346378-5900-47A0-9CE3-3662241B8070}" type="parTrans" cxnId="{7DFAA426-32DC-42A9-A392-B1C619FA0ECA}">
      <dgm:prSet/>
      <dgm:spPr/>
    </dgm:pt>
    <dgm:pt modelId="{3C4761DA-1E3A-4DAB-8527-E1BB857F7B38}" type="sibTrans" cxnId="{7DFAA426-32DC-42A9-A392-B1C619FA0ECA}">
      <dgm:prSet/>
      <dgm:spPr/>
    </dgm:pt>
    <dgm:pt modelId="{55E132F5-9CFA-485E-8396-11107E198F4F}">
      <dgm:prSet phldrT="[Texte]"/>
      <dgm:spPr>
        <a:solidFill>
          <a:srgbClr val="00B0F0"/>
        </a:solidFill>
      </dgm:spPr>
      <dgm:t>
        <a:bodyPr/>
        <a:lstStyle/>
        <a:p>
          <a:r>
            <a:rPr lang="fr-BE" dirty="0" smtClean="0"/>
            <a:t>Mesurer</a:t>
          </a:r>
          <a:endParaRPr lang="fr-FR" dirty="0"/>
        </a:p>
      </dgm:t>
    </dgm:pt>
    <dgm:pt modelId="{0E85E65C-2633-4C00-AEEA-B1565DB689CC}" type="parTrans" cxnId="{3CDBB4F1-5416-4512-B474-00783D8A1225}">
      <dgm:prSet/>
      <dgm:spPr/>
    </dgm:pt>
    <dgm:pt modelId="{B32E97B9-06C0-4395-BA41-696F255F333B}" type="sibTrans" cxnId="{3CDBB4F1-5416-4512-B474-00783D8A1225}">
      <dgm:prSet/>
      <dgm:spPr/>
    </dgm:pt>
    <dgm:pt modelId="{24DB679A-0E35-4AF9-8AEA-48E3BB82FE24}" type="pres">
      <dgm:prSet presAssocID="{404A1FD7-BB21-4F27-A890-0BBC261EDC13}" presName="cycle" presStyleCnt="0">
        <dgm:presLayoutVars>
          <dgm:dir/>
          <dgm:resizeHandles val="exact"/>
        </dgm:presLayoutVars>
      </dgm:prSet>
      <dgm:spPr/>
      <dgm:t>
        <a:bodyPr/>
        <a:lstStyle/>
        <a:p>
          <a:endParaRPr lang="fr-FR"/>
        </a:p>
      </dgm:t>
    </dgm:pt>
    <dgm:pt modelId="{66964488-03DF-4F95-B45C-890AA79D77A7}" type="pres">
      <dgm:prSet presAssocID="{4F631E3F-3F98-49F3-8D16-D445E61092DE}" presName="node" presStyleLbl="node1" presStyleIdx="0" presStyleCnt="7">
        <dgm:presLayoutVars>
          <dgm:bulletEnabled val="1"/>
        </dgm:presLayoutVars>
      </dgm:prSet>
      <dgm:spPr/>
      <dgm:t>
        <a:bodyPr/>
        <a:lstStyle/>
        <a:p>
          <a:endParaRPr lang="fr-FR"/>
        </a:p>
      </dgm:t>
    </dgm:pt>
    <dgm:pt modelId="{53171B06-5079-406D-BFD8-EC1CE1CF84FF}" type="pres">
      <dgm:prSet presAssocID="{4F631E3F-3F98-49F3-8D16-D445E61092DE}" presName="spNode" presStyleCnt="0"/>
      <dgm:spPr/>
    </dgm:pt>
    <dgm:pt modelId="{26DCD7C3-3D42-4B44-AE1F-144A4D976313}" type="pres">
      <dgm:prSet presAssocID="{BEC78F00-EF94-4591-BAB9-8AA88C11B10B}" presName="sibTrans" presStyleLbl="sibTrans1D1" presStyleIdx="0" presStyleCnt="7"/>
      <dgm:spPr/>
      <dgm:t>
        <a:bodyPr/>
        <a:lstStyle/>
        <a:p>
          <a:endParaRPr lang="fr-FR"/>
        </a:p>
      </dgm:t>
    </dgm:pt>
    <dgm:pt modelId="{ACB186DA-6469-42AC-A251-37609F6B1649}" type="pres">
      <dgm:prSet presAssocID="{FE55D274-2FE9-49F0-B7D3-D761D3CAFBD0}" presName="node" presStyleLbl="node1" presStyleIdx="1" presStyleCnt="7">
        <dgm:presLayoutVars>
          <dgm:bulletEnabled val="1"/>
        </dgm:presLayoutVars>
      </dgm:prSet>
      <dgm:spPr/>
      <dgm:t>
        <a:bodyPr/>
        <a:lstStyle/>
        <a:p>
          <a:endParaRPr lang="fr-FR"/>
        </a:p>
      </dgm:t>
    </dgm:pt>
    <dgm:pt modelId="{A5F66580-7AB5-4CD8-9C4A-7FDD6C59391C}" type="pres">
      <dgm:prSet presAssocID="{FE55D274-2FE9-49F0-B7D3-D761D3CAFBD0}" presName="spNode" presStyleCnt="0"/>
      <dgm:spPr/>
    </dgm:pt>
    <dgm:pt modelId="{4BA5B4F3-1A22-41A1-A066-332A66AB9D3B}" type="pres">
      <dgm:prSet presAssocID="{0B69A928-6AA9-441C-8CD3-14EBB04CCA24}" presName="sibTrans" presStyleLbl="sibTrans1D1" presStyleIdx="1" presStyleCnt="7"/>
      <dgm:spPr/>
      <dgm:t>
        <a:bodyPr/>
        <a:lstStyle/>
        <a:p>
          <a:endParaRPr lang="fr-FR"/>
        </a:p>
      </dgm:t>
    </dgm:pt>
    <dgm:pt modelId="{1D8BB89F-84D4-4A68-A83B-C718A6CBCB8C}" type="pres">
      <dgm:prSet presAssocID="{4741E4CA-D93D-46F9-8800-4E0A2777D472}" presName="node" presStyleLbl="node1" presStyleIdx="2" presStyleCnt="7">
        <dgm:presLayoutVars>
          <dgm:bulletEnabled val="1"/>
        </dgm:presLayoutVars>
      </dgm:prSet>
      <dgm:spPr/>
      <dgm:t>
        <a:bodyPr/>
        <a:lstStyle/>
        <a:p>
          <a:endParaRPr lang="fr-FR"/>
        </a:p>
      </dgm:t>
    </dgm:pt>
    <dgm:pt modelId="{AD39654B-BE61-4B0C-89DC-18951EACD44D}" type="pres">
      <dgm:prSet presAssocID="{4741E4CA-D93D-46F9-8800-4E0A2777D472}" presName="spNode" presStyleCnt="0"/>
      <dgm:spPr/>
    </dgm:pt>
    <dgm:pt modelId="{C28CA069-0A09-49C5-A726-FDBE89DEA57C}" type="pres">
      <dgm:prSet presAssocID="{C17A258D-55D8-4A89-AC99-97AEE7B3CF0B}" presName="sibTrans" presStyleLbl="sibTrans1D1" presStyleIdx="2" presStyleCnt="7"/>
      <dgm:spPr/>
    </dgm:pt>
    <dgm:pt modelId="{BA7FCEE5-7A49-4291-B4B3-4F1DAA86A124}" type="pres">
      <dgm:prSet presAssocID="{9D6174C2-0183-4859-979E-3F87097FA11E}" presName="node" presStyleLbl="node1" presStyleIdx="3" presStyleCnt="7">
        <dgm:presLayoutVars>
          <dgm:bulletEnabled val="1"/>
        </dgm:presLayoutVars>
      </dgm:prSet>
      <dgm:spPr/>
      <dgm:t>
        <a:bodyPr/>
        <a:lstStyle/>
        <a:p>
          <a:endParaRPr lang="fr-FR"/>
        </a:p>
      </dgm:t>
    </dgm:pt>
    <dgm:pt modelId="{7654DFC7-B489-464C-B95C-D3DD3D7933F4}" type="pres">
      <dgm:prSet presAssocID="{9D6174C2-0183-4859-979E-3F87097FA11E}" presName="spNode" presStyleCnt="0"/>
      <dgm:spPr/>
    </dgm:pt>
    <dgm:pt modelId="{0B67F088-14BB-4D57-B03E-0DF9F0F56A3F}" type="pres">
      <dgm:prSet presAssocID="{CE9DF90A-4A92-4D81-B123-9E3336E3677E}" presName="sibTrans" presStyleLbl="sibTrans1D1" presStyleIdx="3" presStyleCnt="7"/>
      <dgm:spPr/>
    </dgm:pt>
    <dgm:pt modelId="{CAFBB2B2-644B-4F27-A3B0-28A8A87B6D87}" type="pres">
      <dgm:prSet presAssocID="{F55D9409-C388-4961-9972-14F036B62ACA}" presName="node" presStyleLbl="node1" presStyleIdx="4" presStyleCnt="7">
        <dgm:presLayoutVars>
          <dgm:bulletEnabled val="1"/>
        </dgm:presLayoutVars>
      </dgm:prSet>
      <dgm:spPr/>
      <dgm:t>
        <a:bodyPr/>
        <a:lstStyle/>
        <a:p>
          <a:endParaRPr lang="fr-FR"/>
        </a:p>
      </dgm:t>
    </dgm:pt>
    <dgm:pt modelId="{6710CA38-9273-4749-9195-66B77FF99ADF}" type="pres">
      <dgm:prSet presAssocID="{F55D9409-C388-4961-9972-14F036B62ACA}" presName="spNode" presStyleCnt="0"/>
      <dgm:spPr/>
    </dgm:pt>
    <dgm:pt modelId="{B9C8148D-C04A-4BEB-B525-8339AA09A37C}" type="pres">
      <dgm:prSet presAssocID="{625EA167-177C-4DD2-AFE8-66B94C637F55}" presName="sibTrans" presStyleLbl="sibTrans1D1" presStyleIdx="4" presStyleCnt="7"/>
      <dgm:spPr/>
    </dgm:pt>
    <dgm:pt modelId="{2EB9832F-04CD-4E70-897E-E74705AABC2B}" type="pres">
      <dgm:prSet presAssocID="{27A87A47-E22D-4083-98A0-93F4B72FF302}" presName="node" presStyleLbl="node1" presStyleIdx="5" presStyleCnt="7">
        <dgm:presLayoutVars>
          <dgm:bulletEnabled val="1"/>
        </dgm:presLayoutVars>
      </dgm:prSet>
      <dgm:spPr/>
      <dgm:t>
        <a:bodyPr/>
        <a:lstStyle/>
        <a:p>
          <a:endParaRPr lang="fr-FR"/>
        </a:p>
      </dgm:t>
    </dgm:pt>
    <dgm:pt modelId="{BF7246C3-22C2-4B09-83B1-CF658D3BF04D}" type="pres">
      <dgm:prSet presAssocID="{27A87A47-E22D-4083-98A0-93F4B72FF302}" presName="spNode" presStyleCnt="0"/>
      <dgm:spPr/>
    </dgm:pt>
    <dgm:pt modelId="{B601AE43-A2FA-4BA9-B9F1-D42026D33113}" type="pres">
      <dgm:prSet presAssocID="{3C4761DA-1E3A-4DAB-8527-E1BB857F7B38}" presName="sibTrans" presStyleLbl="sibTrans1D1" presStyleIdx="5" presStyleCnt="7"/>
      <dgm:spPr/>
    </dgm:pt>
    <dgm:pt modelId="{32ED0753-6F3E-4EF3-A245-ECE25DC9EAC3}" type="pres">
      <dgm:prSet presAssocID="{55E132F5-9CFA-485E-8396-11107E198F4F}" presName="node" presStyleLbl="node1" presStyleIdx="6" presStyleCnt="7">
        <dgm:presLayoutVars>
          <dgm:bulletEnabled val="1"/>
        </dgm:presLayoutVars>
      </dgm:prSet>
      <dgm:spPr/>
      <dgm:t>
        <a:bodyPr/>
        <a:lstStyle/>
        <a:p>
          <a:endParaRPr lang="fr-FR"/>
        </a:p>
      </dgm:t>
    </dgm:pt>
    <dgm:pt modelId="{CA9AD081-F9F2-46DC-A47A-327934B72E6B}" type="pres">
      <dgm:prSet presAssocID="{55E132F5-9CFA-485E-8396-11107E198F4F}" presName="spNode" presStyleCnt="0"/>
      <dgm:spPr/>
    </dgm:pt>
    <dgm:pt modelId="{116B1E3F-AF5B-4920-8C60-8D1773D0B1B7}" type="pres">
      <dgm:prSet presAssocID="{B32E97B9-06C0-4395-BA41-696F255F333B}" presName="sibTrans" presStyleLbl="sibTrans1D1" presStyleIdx="6" presStyleCnt="7"/>
      <dgm:spPr/>
    </dgm:pt>
  </dgm:ptLst>
  <dgm:cxnLst>
    <dgm:cxn modelId="{A230A3A3-4BDC-4987-9F64-78D9E956A6AE}" type="presOf" srcId="{9D6174C2-0183-4859-979E-3F87097FA11E}" destId="{BA7FCEE5-7A49-4291-B4B3-4F1DAA86A124}" srcOrd="0" destOrd="0" presId="urn:microsoft.com/office/officeart/2005/8/layout/cycle5"/>
    <dgm:cxn modelId="{6526464C-DF81-419F-B8B2-26D7B021D234}" type="presOf" srcId="{4741E4CA-D93D-46F9-8800-4E0A2777D472}" destId="{1D8BB89F-84D4-4A68-A83B-C718A6CBCB8C}" srcOrd="0" destOrd="0" presId="urn:microsoft.com/office/officeart/2005/8/layout/cycle5"/>
    <dgm:cxn modelId="{0F35508E-A37A-417E-8300-052CAF326DD4}" type="presOf" srcId="{FE55D274-2FE9-49F0-B7D3-D761D3CAFBD0}" destId="{ACB186DA-6469-42AC-A251-37609F6B1649}" srcOrd="0" destOrd="0" presId="urn:microsoft.com/office/officeart/2005/8/layout/cycle5"/>
    <dgm:cxn modelId="{EF50FE20-B187-4C1C-9D5A-FBB0DD35CD49}" type="presOf" srcId="{625EA167-177C-4DD2-AFE8-66B94C637F55}" destId="{B9C8148D-C04A-4BEB-B525-8339AA09A37C}" srcOrd="0" destOrd="0" presId="urn:microsoft.com/office/officeart/2005/8/layout/cycle5"/>
    <dgm:cxn modelId="{182F4DB4-140C-4FC3-AF0C-1194F99457BB}" type="presOf" srcId="{B32E97B9-06C0-4395-BA41-696F255F333B}" destId="{116B1E3F-AF5B-4920-8C60-8D1773D0B1B7}" srcOrd="0" destOrd="0" presId="urn:microsoft.com/office/officeart/2005/8/layout/cycle5"/>
    <dgm:cxn modelId="{85572249-6FA8-4FA5-A8CF-0EBDBB8D7591}" type="presOf" srcId="{4F631E3F-3F98-49F3-8D16-D445E61092DE}" destId="{66964488-03DF-4F95-B45C-890AA79D77A7}" srcOrd="0" destOrd="0" presId="urn:microsoft.com/office/officeart/2005/8/layout/cycle5"/>
    <dgm:cxn modelId="{8AD02299-0966-4BFC-A38D-140BCCF97238}" type="presOf" srcId="{C17A258D-55D8-4A89-AC99-97AEE7B3CF0B}" destId="{C28CA069-0A09-49C5-A726-FDBE89DEA57C}" srcOrd="0" destOrd="0" presId="urn:microsoft.com/office/officeart/2005/8/layout/cycle5"/>
    <dgm:cxn modelId="{29632F60-CB15-433A-B06A-4DC9C1447090}" type="presOf" srcId="{3C4761DA-1E3A-4DAB-8527-E1BB857F7B38}" destId="{B601AE43-A2FA-4BA9-B9F1-D42026D33113}" srcOrd="0" destOrd="0" presId="urn:microsoft.com/office/officeart/2005/8/layout/cycle5"/>
    <dgm:cxn modelId="{F13B8B63-308A-4E8A-B98E-580B7C0325E0}" srcId="{404A1FD7-BB21-4F27-A890-0BBC261EDC13}" destId="{4741E4CA-D93D-46F9-8800-4E0A2777D472}" srcOrd="2" destOrd="0" parTransId="{8529EB17-0B9B-43AD-AD86-80798CEC76DF}" sibTransId="{C17A258D-55D8-4A89-AC99-97AEE7B3CF0B}"/>
    <dgm:cxn modelId="{3CDBB4F1-5416-4512-B474-00783D8A1225}" srcId="{404A1FD7-BB21-4F27-A890-0BBC261EDC13}" destId="{55E132F5-9CFA-485E-8396-11107E198F4F}" srcOrd="6" destOrd="0" parTransId="{0E85E65C-2633-4C00-AEEA-B1565DB689CC}" sibTransId="{B32E97B9-06C0-4395-BA41-696F255F333B}"/>
    <dgm:cxn modelId="{434FD91B-EB48-45CE-AEA8-52B31BB44D59}" type="presOf" srcId="{0B69A928-6AA9-441C-8CD3-14EBB04CCA24}" destId="{4BA5B4F3-1A22-41A1-A066-332A66AB9D3B}" srcOrd="0" destOrd="0" presId="urn:microsoft.com/office/officeart/2005/8/layout/cycle5"/>
    <dgm:cxn modelId="{7DFAA426-32DC-42A9-A392-B1C619FA0ECA}" srcId="{404A1FD7-BB21-4F27-A890-0BBC261EDC13}" destId="{27A87A47-E22D-4083-98A0-93F4B72FF302}" srcOrd="5" destOrd="0" parTransId="{5F346378-5900-47A0-9CE3-3662241B8070}" sibTransId="{3C4761DA-1E3A-4DAB-8527-E1BB857F7B38}"/>
    <dgm:cxn modelId="{C744555D-DFC7-4D31-8849-77E77B46E625}" type="presOf" srcId="{55E132F5-9CFA-485E-8396-11107E198F4F}" destId="{32ED0753-6F3E-4EF3-A245-ECE25DC9EAC3}" srcOrd="0" destOrd="0" presId="urn:microsoft.com/office/officeart/2005/8/layout/cycle5"/>
    <dgm:cxn modelId="{4C4E6AEC-3B35-40FC-84F2-4764FA95CF16}" type="presOf" srcId="{404A1FD7-BB21-4F27-A890-0BBC261EDC13}" destId="{24DB679A-0E35-4AF9-8AEA-48E3BB82FE24}" srcOrd="0" destOrd="0" presId="urn:microsoft.com/office/officeart/2005/8/layout/cycle5"/>
    <dgm:cxn modelId="{31314958-7422-4EC7-A010-A764EFF8AC7C}" srcId="{404A1FD7-BB21-4F27-A890-0BBC261EDC13}" destId="{F55D9409-C388-4961-9972-14F036B62ACA}" srcOrd="4" destOrd="0" parTransId="{C5CB6DA3-94B6-4F92-BB7D-42DAFBAE6342}" sibTransId="{625EA167-177C-4DD2-AFE8-66B94C637F55}"/>
    <dgm:cxn modelId="{25F949D3-0FE7-47BF-B7A1-F02852D837E8}" srcId="{404A1FD7-BB21-4F27-A890-0BBC261EDC13}" destId="{9D6174C2-0183-4859-979E-3F87097FA11E}" srcOrd="3" destOrd="0" parTransId="{E79EF7C1-D81A-4C96-90A1-212819964B6D}" sibTransId="{CE9DF90A-4A92-4D81-B123-9E3336E3677E}"/>
    <dgm:cxn modelId="{654C83A5-0F4F-4971-B210-73CA9D2FCEA6}" type="presOf" srcId="{BEC78F00-EF94-4591-BAB9-8AA88C11B10B}" destId="{26DCD7C3-3D42-4B44-AE1F-144A4D976313}" srcOrd="0" destOrd="0" presId="urn:microsoft.com/office/officeart/2005/8/layout/cycle5"/>
    <dgm:cxn modelId="{2D3A87C7-A2F6-4DBA-AF96-6F4D7C1F2636}" type="presOf" srcId="{27A87A47-E22D-4083-98A0-93F4B72FF302}" destId="{2EB9832F-04CD-4E70-897E-E74705AABC2B}" srcOrd="0" destOrd="0" presId="urn:microsoft.com/office/officeart/2005/8/layout/cycle5"/>
    <dgm:cxn modelId="{60EDF540-614F-4659-BE8C-76C70164266E}" srcId="{404A1FD7-BB21-4F27-A890-0BBC261EDC13}" destId="{FE55D274-2FE9-49F0-B7D3-D761D3CAFBD0}" srcOrd="1" destOrd="0" parTransId="{F45E0A45-E3AC-4329-AF9E-62AD1B22E518}" sibTransId="{0B69A928-6AA9-441C-8CD3-14EBB04CCA24}"/>
    <dgm:cxn modelId="{A893ABCF-81D9-46C1-9027-2601E0C032E5}" type="presOf" srcId="{F55D9409-C388-4961-9972-14F036B62ACA}" destId="{CAFBB2B2-644B-4F27-A3B0-28A8A87B6D87}" srcOrd="0" destOrd="0" presId="urn:microsoft.com/office/officeart/2005/8/layout/cycle5"/>
    <dgm:cxn modelId="{A8825755-ECCE-4289-A4B6-80E46B32D6D3}" type="presOf" srcId="{CE9DF90A-4A92-4D81-B123-9E3336E3677E}" destId="{0B67F088-14BB-4D57-B03E-0DF9F0F56A3F}" srcOrd="0" destOrd="0" presId="urn:microsoft.com/office/officeart/2005/8/layout/cycle5"/>
    <dgm:cxn modelId="{DF99FEC5-9616-408E-B284-5434E451F2CE}" srcId="{404A1FD7-BB21-4F27-A890-0BBC261EDC13}" destId="{4F631E3F-3F98-49F3-8D16-D445E61092DE}" srcOrd="0" destOrd="0" parTransId="{EAD77551-98F5-4990-AFA7-F89BDE9B39AF}" sibTransId="{BEC78F00-EF94-4591-BAB9-8AA88C11B10B}"/>
    <dgm:cxn modelId="{B767D9EB-AE53-4D0B-9A19-849E9C5A43FC}" type="presParOf" srcId="{24DB679A-0E35-4AF9-8AEA-48E3BB82FE24}" destId="{66964488-03DF-4F95-B45C-890AA79D77A7}" srcOrd="0" destOrd="0" presId="urn:microsoft.com/office/officeart/2005/8/layout/cycle5"/>
    <dgm:cxn modelId="{51185613-53FA-4199-8E8E-B380D030FCD9}" type="presParOf" srcId="{24DB679A-0E35-4AF9-8AEA-48E3BB82FE24}" destId="{53171B06-5079-406D-BFD8-EC1CE1CF84FF}" srcOrd="1" destOrd="0" presId="urn:microsoft.com/office/officeart/2005/8/layout/cycle5"/>
    <dgm:cxn modelId="{5E88F333-BBC3-4AAB-B25A-614E90559DF9}" type="presParOf" srcId="{24DB679A-0E35-4AF9-8AEA-48E3BB82FE24}" destId="{26DCD7C3-3D42-4B44-AE1F-144A4D976313}" srcOrd="2" destOrd="0" presId="urn:microsoft.com/office/officeart/2005/8/layout/cycle5"/>
    <dgm:cxn modelId="{DA3BE193-27BF-4AC5-97AB-F266CF55A073}" type="presParOf" srcId="{24DB679A-0E35-4AF9-8AEA-48E3BB82FE24}" destId="{ACB186DA-6469-42AC-A251-37609F6B1649}" srcOrd="3" destOrd="0" presId="urn:microsoft.com/office/officeart/2005/8/layout/cycle5"/>
    <dgm:cxn modelId="{2F72973E-B720-4F9C-8E01-DE8027FAD199}" type="presParOf" srcId="{24DB679A-0E35-4AF9-8AEA-48E3BB82FE24}" destId="{A5F66580-7AB5-4CD8-9C4A-7FDD6C59391C}" srcOrd="4" destOrd="0" presId="urn:microsoft.com/office/officeart/2005/8/layout/cycle5"/>
    <dgm:cxn modelId="{FED7A4D2-A98E-421F-BD40-B88E9B29DFC7}" type="presParOf" srcId="{24DB679A-0E35-4AF9-8AEA-48E3BB82FE24}" destId="{4BA5B4F3-1A22-41A1-A066-332A66AB9D3B}" srcOrd="5" destOrd="0" presId="urn:microsoft.com/office/officeart/2005/8/layout/cycle5"/>
    <dgm:cxn modelId="{620340D6-A475-4696-B5DC-DF434F12D913}" type="presParOf" srcId="{24DB679A-0E35-4AF9-8AEA-48E3BB82FE24}" destId="{1D8BB89F-84D4-4A68-A83B-C718A6CBCB8C}" srcOrd="6" destOrd="0" presId="urn:microsoft.com/office/officeart/2005/8/layout/cycle5"/>
    <dgm:cxn modelId="{EDD31A05-54E0-4CDF-99DA-5D783D3557DD}" type="presParOf" srcId="{24DB679A-0E35-4AF9-8AEA-48E3BB82FE24}" destId="{AD39654B-BE61-4B0C-89DC-18951EACD44D}" srcOrd="7" destOrd="0" presId="urn:microsoft.com/office/officeart/2005/8/layout/cycle5"/>
    <dgm:cxn modelId="{4DEC20BD-07D4-466D-8611-302F1CCAA591}" type="presParOf" srcId="{24DB679A-0E35-4AF9-8AEA-48E3BB82FE24}" destId="{C28CA069-0A09-49C5-A726-FDBE89DEA57C}" srcOrd="8" destOrd="0" presId="urn:microsoft.com/office/officeart/2005/8/layout/cycle5"/>
    <dgm:cxn modelId="{A04F1258-4BF4-4E74-998A-4D7AEE47C2C7}" type="presParOf" srcId="{24DB679A-0E35-4AF9-8AEA-48E3BB82FE24}" destId="{BA7FCEE5-7A49-4291-B4B3-4F1DAA86A124}" srcOrd="9" destOrd="0" presId="urn:microsoft.com/office/officeart/2005/8/layout/cycle5"/>
    <dgm:cxn modelId="{E0A52A27-CE5B-4768-8816-8640A98A915D}" type="presParOf" srcId="{24DB679A-0E35-4AF9-8AEA-48E3BB82FE24}" destId="{7654DFC7-B489-464C-B95C-D3DD3D7933F4}" srcOrd="10" destOrd="0" presId="urn:microsoft.com/office/officeart/2005/8/layout/cycle5"/>
    <dgm:cxn modelId="{BCD182F5-57FB-4F5C-AB37-A82448BDF4B0}" type="presParOf" srcId="{24DB679A-0E35-4AF9-8AEA-48E3BB82FE24}" destId="{0B67F088-14BB-4D57-B03E-0DF9F0F56A3F}" srcOrd="11" destOrd="0" presId="urn:microsoft.com/office/officeart/2005/8/layout/cycle5"/>
    <dgm:cxn modelId="{DB02977B-64D2-4A1E-8C8D-DA53FF7D00C7}" type="presParOf" srcId="{24DB679A-0E35-4AF9-8AEA-48E3BB82FE24}" destId="{CAFBB2B2-644B-4F27-A3B0-28A8A87B6D87}" srcOrd="12" destOrd="0" presId="urn:microsoft.com/office/officeart/2005/8/layout/cycle5"/>
    <dgm:cxn modelId="{2CEA2508-AAD1-402A-8EFE-39EFE82581A2}" type="presParOf" srcId="{24DB679A-0E35-4AF9-8AEA-48E3BB82FE24}" destId="{6710CA38-9273-4749-9195-66B77FF99ADF}" srcOrd="13" destOrd="0" presId="urn:microsoft.com/office/officeart/2005/8/layout/cycle5"/>
    <dgm:cxn modelId="{FE6409B7-8D9C-419B-8F17-DF0E96868575}" type="presParOf" srcId="{24DB679A-0E35-4AF9-8AEA-48E3BB82FE24}" destId="{B9C8148D-C04A-4BEB-B525-8339AA09A37C}" srcOrd="14" destOrd="0" presId="urn:microsoft.com/office/officeart/2005/8/layout/cycle5"/>
    <dgm:cxn modelId="{90F895F3-0B16-401D-AA83-30D4BB942C1B}" type="presParOf" srcId="{24DB679A-0E35-4AF9-8AEA-48E3BB82FE24}" destId="{2EB9832F-04CD-4E70-897E-E74705AABC2B}" srcOrd="15" destOrd="0" presId="urn:microsoft.com/office/officeart/2005/8/layout/cycle5"/>
    <dgm:cxn modelId="{D9B10D09-A050-4F9E-BC08-5EA503BCC3BF}" type="presParOf" srcId="{24DB679A-0E35-4AF9-8AEA-48E3BB82FE24}" destId="{BF7246C3-22C2-4B09-83B1-CF658D3BF04D}" srcOrd="16" destOrd="0" presId="urn:microsoft.com/office/officeart/2005/8/layout/cycle5"/>
    <dgm:cxn modelId="{0A8CE3A1-D837-44D3-9EC8-AD5B0DDF479E}" type="presParOf" srcId="{24DB679A-0E35-4AF9-8AEA-48E3BB82FE24}" destId="{B601AE43-A2FA-4BA9-B9F1-D42026D33113}" srcOrd="17" destOrd="0" presId="urn:microsoft.com/office/officeart/2005/8/layout/cycle5"/>
    <dgm:cxn modelId="{82B92D88-70E4-4E62-8DCC-D6D6A4FABC8B}" type="presParOf" srcId="{24DB679A-0E35-4AF9-8AEA-48E3BB82FE24}" destId="{32ED0753-6F3E-4EF3-A245-ECE25DC9EAC3}" srcOrd="18" destOrd="0" presId="urn:microsoft.com/office/officeart/2005/8/layout/cycle5"/>
    <dgm:cxn modelId="{34A89317-1A63-40E2-901D-2E921418BA58}" type="presParOf" srcId="{24DB679A-0E35-4AF9-8AEA-48E3BB82FE24}" destId="{CA9AD081-F9F2-46DC-A47A-327934B72E6B}" srcOrd="19" destOrd="0" presId="urn:microsoft.com/office/officeart/2005/8/layout/cycle5"/>
    <dgm:cxn modelId="{FDDECF8C-53C0-49A1-B8C4-F25FC60411B4}" type="presParOf" srcId="{24DB679A-0E35-4AF9-8AEA-48E3BB82FE24}" destId="{116B1E3F-AF5B-4920-8C60-8D1773D0B1B7}" srcOrd="20"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964488-03DF-4F95-B45C-890AA79D77A7}">
      <dsp:nvSpPr>
        <dsp:cNvPr id="0" name=""/>
        <dsp:cNvSpPr/>
      </dsp:nvSpPr>
      <dsp:spPr>
        <a:xfrm>
          <a:off x="3573326" y="3395"/>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Cibler</a:t>
          </a:r>
          <a:endParaRPr lang="fr-FR" sz="1300" kern="1200" dirty="0"/>
        </a:p>
      </dsp:txBody>
      <dsp:txXfrm>
        <a:off x="3573326" y="3395"/>
        <a:ext cx="1082947" cy="703916"/>
      </dsp:txXfrm>
    </dsp:sp>
    <dsp:sp modelId="{26DCD7C3-3D42-4B44-AE1F-144A4D976313}">
      <dsp:nvSpPr>
        <dsp:cNvPr id="0" name=""/>
        <dsp:cNvSpPr/>
      </dsp:nvSpPr>
      <dsp:spPr>
        <a:xfrm>
          <a:off x="2107793" y="355353"/>
          <a:ext cx="4014012" cy="4014012"/>
        </a:xfrm>
        <a:custGeom>
          <a:avLst/>
          <a:gdLst/>
          <a:ahLst/>
          <a:cxnLst/>
          <a:rect l="0" t="0" r="0" b="0"/>
          <a:pathLst>
            <a:path>
              <a:moveTo>
                <a:pt x="2689911" y="119755"/>
              </a:moveTo>
              <a:arcTo wR="2007006" hR="2007006" stAng="17393565" swAng="770731"/>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B186DA-6469-42AC-A251-37609F6B1649}">
      <dsp:nvSpPr>
        <dsp:cNvPr id="0" name=""/>
        <dsp:cNvSpPr/>
      </dsp:nvSpPr>
      <dsp:spPr>
        <a:xfrm>
          <a:off x="5142466" y="759053"/>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Angler</a:t>
          </a:r>
          <a:endParaRPr lang="fr-FR" sz="1300" kern="1200" dirty="0"/>
        </a:p>
      </dsp:txBody>
      <dsp:txXfrm>
        <a:off x="5142466" y="759053"/>
        <a:ext cx="1082947" cy="703916"/>
      </dsp:txXfrm>
    </dsp:sp>
    <dsp:sp modelId="{4BA5B4F3-1A22-41A1-A066-332A66AB9D3B}">
      <dsp:nvSpPr>
        <dsp:cNvPr id="0" name=""/>
        <dsp:cNvSpPr/>
      </dsp:nvSpPr>
      <dsp:spPr>
        <a:xfrm>
          <a:off x="2107793" y="355353"/>
          <a:ext cx="4014012" cy="4014012"/>
        </a:xfrm>
        <a:custGeom>
          <a:avLst/>
          <a:gdLst/>
          <a:ahLst/>
          <a:cxnLst/>
          <a:rect l="0" t="0" r="0" b="0"/>
          <a:pathLst>
            <a:path>
              <a:moveTo>
                <a:pt x="3882933" y="1293583"/>
              </a:moveTo>
              <a:arcTo wR="2007006" hR="2007006" stAng="20350680" swAng="1063405"/>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8BB89F-84D4-4A68-A83B-C718A6CBCB8C}">
      <dsp:nvSpPr>
        <dsp:cNvPr id="0" name=""/>
        <dsp:cNvSpPr/>
      </dsp:nvSpPr>
      <dsp:spPr>
        <a:xfrm>
          <a:off x="5530012" y="2457002"/>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Rédiger / Illustrer / Enrichir</a:t>
          </a:r>
          <a:endParaRPr lang="fr-FR" sz="1300" kern="1200" dirty="0"/>
        </a:p>
      </dsp:txBody>
      <dsp:txXfrm>
        <a:off x="5530012" y="2457002"/>
        <a:ext cx="1082947" cy="703916"/>
      </dsp:txXfrm>
    </dsp:sp>
    <dsp:sp modelId="{C28CA069-0A09-49C5-A726-FDBE89DEA57C}">
      <dsp:nvSpPr>
        <dsp:cNvPr id="0" name=""/>
        <dsp:cNvSpPr/>
      </dsp:nvSpPr>
      <dsp:spPr>
        <a:xfrm>
          <a:off x="2107793" y="355353"/>
          <a:ext cx="4014012" cy="4014012"/>
        </a:xfrm>
        <a:custGeom>
          <a:avLst/>
          <a:gdLst/>
          <a:ahLst/>
          <a:cxnLst/>
          <a:rect l="0" t="0" r="0" b="0"/>
          <a:pathLst>
            <a:path>
              <a:moveTo>
                <a:pt x="3778600" y="2950152"/>
              </a:moveTo>
              <a:arcTo wR="2007006" hR="2007006" stAng="1681774" swAng="834364"/>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7FCEE5-7A49-4291-B4B3-4F1DAA86A124}">
      <dsp:nvSpPr>
        <dsp:cNvPr id="0" name=""/>
        <dsp:cNvSpPr/>
      </dsp:nvSpPr>
      <dsp:spPr>
        <a:xfrm>
          <a:off x="4444133" y="3818651"/>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Optimiser</a:t>
          </a:r>
          <a:endParaRPr lang="fr-FR" sz="1300" kern="1200" dirty="0"/>
        </a:p>
      </dsp:txBody>
      <dsp:txXfrm>
        <a:off x="4444133" y="3818651"/>
        <a:ext cx="1082947" cy="703916"/>
      </dsp:txXfrm>
    </dsp:sp>
    <dsp:sp modelId="{0B67F088-14BB-4D57-B03E-0DF9F0F56A3F}">
      <dsp:nvSpPr>
        <dsp:cNvPr id="0" name=""/>
        <dsp:cNvSpPr/>
      </dsp:nvSpPr>
      <dsp:spPr>
        <a:xfrm>
          <a:off x="2107793" y="355353"/>
          <a:ext cx="4014012" cy="4014012"/>
        </a:xfrm>
        <a:custGeom>
          <a:avLst/>
          <a:gdLst/>
          <a:ahLst/>
          <a:cxnLst/>
          <a:rect l="0" t="0" r="0" b="0"/>
          <a:pathLst>
            <a:path>
              <a:moveTo>
                <a:pt x="2205775" y="4004145"/>
              </a:moveTo>
              <a:arcTo wR="2007006" hR="2007006" stAng="5058974" swAng="682053"/>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FBB2B2-644B-4F27-A3B0-28A8A87B6D87}">
      <dsp:nvSpPr>
        <dsp:cNvPr id="0" name=""/>
        <dsp:cNvSpPr/>
      </dsp:nvSpPr>
      <dsp:spPr>
        <a:xfrm>
          <a:off x="2702518" y="3818651"/>
          <a:ext cx="1082947" cy="703916"/>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Promouvoir</a:t>
          </a:r>
          <a:endParaRPr lang="fr-FR" sz="1300" kern="1200" dirty="0"/>
        </a:p>
      </dsp:txBody>
      <dsp:txXfrm>
        <a:off x="2702518" y="3818651"/>
        <a:ext cx="1082947" cy="703916"/>
      </dsp:txXfrm>
    </dsp:sp>
    <dsp:sp modelId="{B9C8148D-C04A-4BEB-B525-8339AA09A37C}">
      <dsp:nvSpPr>
        <dsp:cNvPr id="0" name=""/>
        <dsp:cNvSpPr/>
      </dsp:nvSpPr>
      <dsp:spPr>
        <a:xfrm>
          <a:off x="2107793" y="355353"/>
          <a:ext cx="4014012" cy="4014012"/>
        </a:xfrm>
        <a:custGeom>
          <a:avLst/>
          <a:gdLst/>
          <a:ahLst/>
          <a:cxnLst/>
          <a:rect l="0" t="0" r="0" b="0"/>
          <a:pathLst>
            <a:path>
              <a:moveTo>
                <a:pt x="514002" y="3348278"/>
              </a:moveTo>
              <a:arcTo wR="2007006" hR="2007006" stAng="8283862" swAng="834364"/>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B9832F-04CD-4E70-897E-E74705AABC2B}">
      <dsp:nvSpPr>
        <dsp:cNvPr id="0" name=""/>
        <dsp:cNvSpPr/>
      </dsp:nvSpPr>
      <dsp:spPr>
        <a:xfrm>
          <a:off x="1616639" y="2457002"/>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Dialoguer</a:t>
          </a:r>
          <a:endParaRPr lang="fr-FR" sz="1300" kern="1200" dirty="0"/>
        </a:p>
      </dsp:txBody>
      <dsp:txXfrm>
        <a:off x="1616639" y="2457002"/>
        <a:ext cx="1082947" cy="703916"/>
      </dsp:txXfrm>
    </dsp:sp>
    <dsp:sp modelId="{B601AE43-A2FA-4BA9-B9F1-D42026D33113}">
      <dsp:nvSpPr>
        <dsp:cNvPr id="0" name=""/>
        <dsp:cNvSpPr/>
      </dsp:nvSpPr>
      <dsp:spPr>
        <a:xfrm>
          <a:off x="2107793" y="355353"/>
          <a:ext cx="4014012" cy="4014012"/>
        </a:xfrm>
        <a:custGeom>
          <a:avLst/>
          <a:gdLst/>
          <a:ahLst/>
          <a:cxnLst/>
          <a:rect l="0" t="0" r="0" b="0"/>
          <a:pathLst>
            <a:path>
              <a:moveTo>
                <a:pt x="2934" y="1898518"/>
              </a:moveTo>
              <a:arcTo wR="2007006" hR="2007006" stAng="10985916" swAng="1063405"/>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ED0753-6F3E-4EF3-A245-ECE25DC9EAC3}">
      <dsp:nvSpPr>
        <dsp:cNvPr id="0" name=""/>
        <dsp:cNvSpPr/>
      </dsp:nvSpPr>
      <dsp:spPr>
        <a:xfrm>
          <a:off x="2004185" y="759053"/>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Mesurer</a:t>
          </a:r>
          <a:endParaRPr lang="fr-FR" sz="1300" kern="1200" dirty="0"/>
        </a:p>
      </dsp:txBody>
      <dsp:txXfrm>
        <a:off x="2004185" y="759053"/>
        <a:ext cx="1082947" cy="703916"/>
      </dsp:txXfrm>
    </dsp:sp>
    <dsp:sp modelId="{116B1E3F-AF5B-4920-8C60-8D1773D0B1B7}">
      <dsp:nvSpPr>
        <dsp:cNvPr id="0" name=""/>
        <dsp:cNvSpPr/>
      </dsp:nvSpPr>
      <dsp:spPr>
        <a:xfrm>
          <a:off x="2107793" y="355353"/>
          <a:ext cx="4014012" cy="4014012"/>
        </a:xfrm>
        <a:custGeom>
          <a:avLst/>
          <a:gdLst/>
          <a:ahLst/>
          <a:cxnLst/>
          <a:rect l="0" t="0" r="0" b="0"/>
          <a:pathLst>
            <a:path>
              <a:moveTo>
                <a:pt x="921612" y="318813"/>
              </a:moveTo>
              <a:arcTo wR="2007006" hR="2007006" stAng="14235704" swAng="770731"/>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6EEA8-5DE7-4BE6-ABC4-B643485A806C}" type="datetimeFigureOut">
              <a:rPr lang="fr-FR" smtClean="0"/>
              <a:pPr/>
              <a:t>15/03/2013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24D9B-65AF-4729-949A-E5B9B46ACB4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Appât</a:t>
            </a:r>
            <a:r>
              <a:rPr lang="fr-BE" baseline="0" dirty="0" smtClean="0"/>
              <a:t> :</a:t>
            </a:r>
          </a:p>
          <a:p>
            <a:r>
              <a:rPr lang="fr-BE" baseline="0" dirty="0" smtClean="0"/>
              <a:t>Message :</a:t>
            </a:r>
          </a:p>
          <a:p>
            <a:r>
              <a:rPr lang="fr-BE" baseline="0" dirty="0" smtClean="0"/>
              <a:t>Bénéfice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AE24D9B-65AF-4729-949A-E5B9B46ACB49}"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Back links = </a:t>
            </a:r>
            <a:r>
              <a:rPr lang="fr-BE" dirty="0" err="1" smtClean="0"/>
              <a:t>inbound</a:t>
            </a:r>
            <a:r>
              <a:rPr lang="fr-BE" dirty="0" smtClean="0"/>
              <a:t> links = liens externes entrants : + de trafic, meilleur SEO…</a:t>
            </a:r>
            <a:endParaRPr lang="fr-FR" dirty="0"/>
          </a:p>
        </p:txBody>
      </p:sp>
      <p:sp>
        <p:nvSpPr>
          <p:cNvPr id="4" name="Espace réservé du numéro de diapositive 3"/>
          <p:cNvSpPr>
            <a:spLocks noGrp="1"/>
          </p:cNvSpPr>
          <p:nvPr>
            <p:ph type="sldNum" sz="quarter" idx="10"/>
          </p:nvPr>
        </p:nvSpPr>
        <p:spPr/>
        <p:txBody>
          <a:bodyPr/>
          <a:lstStyle/>
          <a:p>
            <a:fld id="{AAE24D9B-65AF-4729-949A-E5B9B46ACB49}"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Réseau le plus populaire</a:t>
            </a:r>
          </a:p>
          <a:p>
            <a:r>
              <a:rPr lang="fr-BE" dirty="0" smtClean="0"/>
              <a:t>Formation spécifique </a:t>
            </a:r>
            <a:endParaRPr lang="fr-FR" dirty="0"/>
          </a:p>
        </p:txBody>
      </p:sp>
      <p:sp>
        <p:nvSpPr>
          <p:cNvPr id="4" name="Espace réservé du numéro de diapositive 3"/>
          <p:cNvSpPr>
            <a:spLocks noGrp="1"/>
          </p:cNvSpPr>
          <p:nvPr>
            <p:ph type="sldNum" sz="quarter" idx="10"/>
          </p:nvPr>
        </p:nvSpPr>
        <p:spPr/>
        <p:txBody>
          <a:bodyPr/>
          <a:lstStyle/>
          <a:p>
            <a:fld id="{AAE24D9B-65AF-4729-949A-E5B9B46ACB49}" type="slidenum">
              <a:rPr lang="fr-FR" smtClean="0"/>
              <a:pPr/>
              <a:t>26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2 buts:</a:t>
            </a:r>
          </a:p>
          <a:p>
            <a:r>
              <a:rPr lang="fr-BE" dirty="0" smtClean="0"/>
              <a:t>- Planning</a:t>
            </a:r>
          </a:p>
          <a:p>
            <a:r>
              <a:rPr lang="fr-BE" dirty="0" smtClean="0"/>
              <a:t>- Responsabilisation</a:t>
            </a:r>
          </a:p>
          <a:p>
            <a:endParaRPr lang="fr-FR" dirty="0"/>
          </a:p>
        </p:txBody>
      </p:sp>
      <p:sp>
        <p:nvSpPr>
          <p:cNvPr id="4" name="Espace réservé du numéro de diapositive 3"/>
          <p:cNvSpPr>
            <a:spLocks noGrp="1"/>
          </p:cNvSpPr>
          <p:nvPr>
            <p:ph type="sldNum" sz="quarter" idx="10"/>
          </p:nvPr>
        </p:nvSpPr>
        <p:spPr/>
        <p:txBody>
          <a:bodyPr/>
          <a:lstStyle/>
          <a:p>
            <a:fld id="{AAE24D9B-65AF-4729-949A-E5B9B46ACB49}" type="slidenum">
              <a:rPr lang="fr-FR" smtClean="0"/>
              <a:pPr/>
              <a:t>40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Idéal : un calendrier intégré</a:t>
            </a:r>
            <a:endParaRPr lang="fr-FR" dirty="0"/>
          </a:p>
        </p:txBody>
      </p:sp>
      <p:sp>
        <p:nvSpPr>
          <p:cNvPr id="4" name="Espace réservé du numéro de diapositive 3"/>
          <p:cNvSpPr>
            <a:spLocks noGrp="1"/>
          </p:cNvSpPr>
          <p:nvPr>
            <p:ph type="sldNum" sz="quarter" idx="10"/>
          </p:nvPr>
        </p:nvSpPr>
        <p:spPr/>
        <p:txBody>
          <a:bodyPr/>
          <a:lstStyle/>
          <a:p>
            <a:fld id="{0B038D54-3705-4346-B587-2181B86803DE}" type="slidenum">
              <a:rPr lang="fr-FR" smtClean="0"/>
              <a:pPr/>
              <a:t>41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3568" y="1052736"/>
            <a:ext cx="7772400" cy="1470025"/>
          </a:xfrm>
        </p:spPr>
        <p:txBody>
          <a:bodyPr/>
          <a:lstStyle>
            <a:lvl1pPr>
              <a:defRPr b="1"/>
            </a:lvl1pPr>
          </a:lstStyle>
          <a:p>
            <a:r>
              <a:rPr lang="fr-BE" dirty="0" smtClean="0"/>
              <a:t>Promouvoir</a:t>
            </a:r>
            <a:endParaRPr lang="fr-FR" dirty="0"/>
          </a:p>
        </p:txBody>
      </p:sp>
      <p:sp>
        <p:nvSpPr>
          <p:cNvPr id="3" name="Sous-titre 2"/>
          <p:cNvSpPr>
            <a:spLocks noGrp="1"/>
          </p:cNvSpPr>
          <p:nvPr>
            <p:ph type="subTitle" idx="1" hasCustomPrompt="1"/>
          </p:nvPr>
        </p:nvSpPr>
        <p:spPr>
          <a:xfrm>
            <a:off x="1371600" y="4653136"/>
            <a:ext cx="6440760" cy="864096"/>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BE" dirty="0" smtClean="0"/>
              <a:t>Client</a:t>
            </a:r>
          </a:p>
          <a:p>
            <a:r>
              <a:rPr lang="fr-BE" dirty="0" smtClean="0"/>
              <a:t>Date </a:t>
            </a:r>
            <a:endParaRPr lang="fr-FR" dirty="0"/>
          </a:p>
        </p:txBody>
      </p:sp>
      <p:sp>
        <p:nvSpPr>
          <p:cNvPr id="9" name="Espace réservé du contenu 8"/>
          <p:cNvSpPr>
            <a:spLocks noGrp="1"/>
          </p:cNvSpPr>
          <p:nvPr>
            <p:ph sz="quarter" idx="13" hasCustomPrompt="1"/>
          </p:nvPr>
        </p:nvSpPr>
        <p:spPr>
          <a:xfrm>
            <a:off x="3635896" y="5661024"/>
            <a:ext cx="1728192" cy="432272"/>
          </a:xfrm>
        </p:spPr>
        <p:txBody>
          <a:bodyPr/>
          <a:lstStyle>
            <a:lvl1pPr>
              <a:buNone/>
              <a:defRPr/>
            </a:lvl1pPr>
          </a:lstStyle>
          <a:p>
            <a:pPr lvl="0"/>
            <a:r>
              <a:rPr lang="fr-BE" dirty="0" smtClean="0"/>
              <a:t>@</a:t>
            </a:r>
            <a:r>
              <a:rPr lang="fr-BE" dirty="0" err="1" smtClean="0"/>
              <a:t>xdegraux</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lvl1pPr>
              <a:buNone/>
              <a:defRPr lang="fr-FR" sz="1200" b="1" smtClean="0"/>
            </a:lvl1pPr>
          </a:lstStyle>
          <a:p>
            <a:pPr lvl="0"/>
            <a:r>
              <a:rPr lang="fr-FR" sz="1200" dirty="0" smtClean="0">
                <a:latin typeface="Calibri"/>
                <a:ea typeface="Times New Roman"/>
                <a:cs typeface="Times New Roman"/>
              </a:rPr>
              <a:t>Construire des liens</a:t>
            </a:r>
          </a:p>
          <a:p>
            <a:pPr lvl="0"/>
            <a:r>
              <a:rPr lang="fr-FR" sz="1200" dirty="0" smtClean="0">
                <a:latin typeface="Calibri"/>
                <a:ea typeface="Times New Roman"/>
                <a:cs typeface="Times New Roman"/>
              </a:rPr>
              <a:t>Activer une stratégie cross-médias</a:t>
            </a:r>
          </a:p>
          <a:p>
            <a:pPr lvl="0"/>
            <a:r>
              <a:rPr lang="fr-FR" sz="1200" dirty="0" err="1" smtClean="0">
                <a:latin typeface="Calibri"/>
                <a:ea typeface="Times New Roman"/>
                <a:cs typeface="Times New Roman"/>
              </a:rPr>
              <a:t>Viraliser</a:t>
            </a:r>
            <a:r>
              <a:rPr lang="fr-FR" sz="1200" dirty="0" smtClean="0">
                <a:latin typeface="Calibri"/>
                <a:ea typeface="Times New Roman"/>
                <a:cs typeface="Times New Roman"/>
              </a:rPr>
              <a:t> sur les principaux réseaux sociaux (</a:t>
            </a:r>
            <a:r>
              <a:rPr lang="fr-FR" sz="1200" dirty="0" err="1" smtClean="0">
                <a:latin typeface="Calibri"/>
                <a:ea typeface="Times New Roman"/>
                <a:cs typeface="Times New Roman"/>
              </a:rPr>
              <a:t>Facebook</a:t>
            </a:r>
            <a:r>
              <a:rPr lang="fr-FR" sz="1200" dirty="0" smtClean="0">
                <a:latin typeface="Calibri"/>
                <a:ea typeface="Times New Roman"/>
                <a:cs typeface="Times New Roman"/>
              </a:rPr>
              <a:t>, </a:t>
            </a:r>
            <a:r>
              <a:rPr lang="fr-FR" sz="1200" dirty="0" err="1" smtClean="0">
                <a:latin typeface="Calibri"/>
                <a:ea typeface="Times New Roman"/>
                <a:cs typeface="Times New Roman"/>
              </a:rPr>
              <a:t>YouTube,Twitter</a:t>
            </a:r>
            <a:r>
              <a:rPr lang="fr-FR" sz="1200" dirty="0" smtClean="0">
                <a:latin typeface="Calibri"/>
                <a:ea typeface="Times New Roman"/>
                <a:cs typeface="Times New Roman"/>
              </a:rPr>
              <a:t>, </a:t>
            </a:r>
            <a:r>
              <a:rPr lang="fr-FR" sz="1200" dirty="0" err="1" smtClean="0">
                <a:latin typeface="Calibri"/>
                <a:ea typeface="Times New Roman"/>
                <a:cs typeface="Times New Roman"/>
              </a:rPr>
              <a:t>LinkedIn</a:t>
            </a:r>
            <a:r>
              <a:rPr lang="fr-FR" sz="1200" dirty="0" smtClean="0">
                <a:latin typeface="Calibri"/>
                <a:ea typeface="Times New Roman"/>
                <a:cs typeface="Times New Roman"/>
              </a:rPr>
              <a:t>, </a:t>
            </a:r>
            <a:r>
              <a:rPr lang="fr-FR" sz="1200" dirty="0" err="1" smtClean="0">
                <a:latin typeface="Calibri"/>
                <a:ea typeface="Times New Roman"/>
                <a:cs typeface="Times New Roman"/>
              </a:rPr>
              <a:t>Instagram</a:t>
            </a:r>
            <a:r>
              <a:rPr lang="fr-FR" sz="1200" dirty="0" smtClean="0">
                <a:latin typeface="Calibri"/>
                <a:ea typeface="Times New Roman"/>
                <a:cs typeface="Times New Roman"/>
              </a:rPr>
              <a:t>, </a:t>
            </a:r>
            <a:r>
              <a:rPr lang="fr-FR" sz="1200" dirty="0" err="1" smtClean="0">
                <a:latin typeface="Calibri"/>
                <a:ea typeface="Times New Roman"/>
                <a:cs typeface="Times New Roman"/>
              </a:rPr>
              <a:t>Flickr</a:t>
            </a:r>
            <a:r>
              <a:rPr lang="fr-FR" sz="1200" dirty="0" smtClean="0">
                <a:latin typeface="Calibri"/>
                <a:ea typeface="Times New Roman"/>
                <a:cs typeface="Times New Roman"/>
              </a:rPr>
              <a:t>, etc.)…</a:t>
            </a:r>
            <a:r>
              <a:rPr lang="fr-FR" sz="1200" b="1" dirty="0" smtClean="0">
                <a:latin typeface="Calibri"/>
                <a:ea typeface="Times New Roman"/>
                <a:cs typeface="Times New Roman"/>
              </a:rPr>
              <a:t/>
            </a:r>
            <a:br>
              <a:rPr lang="fr-FR" sz="1200" b="1" dirty="0" smtClean="0">
                <a:latin typeface="Calibri"/>
                <a:ea typeface="Times New Roman"/>
                <a:cs typeface="Times New Roman"/>
              </a:rPr>
            </a:br>
            <a:endParaRPr lang="fr-FR" dirty="0"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FAC4-3A8C-460D-9A59-CDCCCE13921F}" type="datetimeFigureOut">
              <a:rPr lang="fr-FR" smtClean="0"/>
              <a:pPr/>
              <a:t>15/03/2013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0E09B-AA1A-4302-9F96-B8FEB5E218D5}" type="slidenum">
              <a:rPr lang="fr-FR" smtClean="0"/>
              <a:pPr/>
              <a:t>‹N°›</a:t>
            </a:fld>
            <a:endParaRPr lang="fr-FR"/>
          </a:p>
        </p:txBody>
      </p:sp>
      <p:pic>
        <p:nvPicPr>
          <p:cNvPr id="7" name="Image 6" descr="200x200 logo xd complet - Copy.png"/>
          <p:cNvPicPr>
            <a:picLocks noChangeAspect="1"/>
          </p:cNvPicPr>
          <p:nvPr/>
        </p:nvPicPr>
        <p:blipFill>
          <a:blip r:embed="rId13" cstate="print"/>
          <a:stretch>
            <a:fillRect/>
          </a:stretch>
        </p:blipFill>
        <p:spPr>
          <a:xfrm>
            <a:off x="8172400" y="6021288"/>
            <a:ext cx="836712" cy="8367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anks.nl/" TargetMode="External"/><Relationship Id="rId2" Type="http://schemas.openxmlformats.org/officeDocument/2006/relationships/hyperlink" Target="http://fr.majesticseo.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opensiteexplorer.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www.hootsuite.com/" TargetMode="External"/><Relationship Id="rId3" Type="http://schemas.openxmlformats.org/officeDocument/2006/relationships/hyperlink" Target="http://contentmarketinginstitute.com/2010/12/social-media-conversation-calendar/?share=facebook" TargetMode="External"/><Relationship Id="rId7" Type="http://schemas.openxmlformats.org/officeDocument/2006/relationships/hyperlink" Target="http://contentmarketinginstitute.com/2010/12/social-media-conversation-calendar/" TargetMode="External"/><Relationship Id="rId2" Type="http://schemas.openxmlformats.org/officeDocument/2006/relationships/hyperlink" Target="http://contentmarketinginstitute.com/2010/12/social-media-conversation-calendar/?share=twitter" TargetMode="External"/><Relationship Id="rId1" Type="http://schemas.openxmlformats.org/officeDocument/2006/relationships/slideLayout" Target="../slideLayouts/slideLayout2.xml"/><Relationship Id="rId6" Type="http://schemas.openxmlformats.org/officeDocument/2006/relationships/hyperlink" Target="http://contentmarketinginstitute.com/2010/12/social-media-conversation-calendar/?share=pinterest" TargetMode="External"/><Relationship Id="rId5" Type="http://schemas.openxmlformats.org/officeDocument/2006/relationships/hyperlink" Target="http://contentmarketinginstitute.com/2010/12/social-media-conversation-calendar/?share=google-plus-1" TargetMode="External"/><Relationship Id="rId4" Type="http://schemas.openxmlformats.org/officeDocument/2006/relationships/hyperlink" Target="http://contentmarketinginstitute.com/2010/12/social-media-conversation-calendar/?share=linkedin" TargetMode="External"/><Relationship Id="rId9" Type="http://schemas.openxmlformats.org/officeDocument/2006/relationships/hyperlink" Target="http://www.socialmention.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jeffbullas.com/2012/03/06/how-to-harness-the-power-of-linkedin-infographi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cluetrain.com/" TargetMode="External"/><Relationship Id="rId3" Type="http://schemas.openxmlformats.org/officeDocument/2006/relationships/hyperlink" Target="http://www.seobook.com/shopping-search" TargetMode="External"/><Relationship Id="rId7" Type="http://schemas.openxmlformats.org/officeDocument/2006/relationships/hyperlink" Target="http://en.wikipedia.org/wiki/Google_Panda" TargetMode="External"/><Relationship Id="rId2" Type="http://schemas.openxmlformats.org/officeDocument/2006/relationships/hyperlink" Target="http://www.seobook.com/seotools" TargetMode="External"/><Relationship Id="rId1" Type="http://schemas.openxmlformats.org/officeDocument/2006/relationships/slideLayout" Target="../slideLayouts/slideLayout2.xml"/><Relationship Id="rId6" Type="http://schemas.openxmlformats.org/officeDocument/2006/relationships/hyperlink" Target="http://www.seobook.com/archives/cat_marketing.shtml" TargetMode="External"/><Relationship Id="rId11" Type="http://schemas.openxmlformats.org/officeDocument/2006/relationships/hyperlink" Target="http://blog.crazyegg.com/2012/07/11/website-color-palettes/" TargetMode="External"/><Relationship Id="rId5" Type="http://schemas.openxmlformats.org/officeDocument/2006/relationships/hyperlink" Target="http://www.seobook.com/user/peterd" TargetMode="External"/><Relationship Id="rId10" Type="http://schemas.openxmlformats.org/officeDocument/2006/relationships/hyperlink" Target="http://www.businessweek.com/stories/2007-06-24/fail-fast-fail-cheap" TargetMode="External"/><Relationship Id="rId4" Type="http://schemas.openxmlformats.org/officeDocument/2006/relationships/hyperlink" Target="http://www.seobook.com/engagement-marketing" TargetMode="External"/><Relationship Id="rId9" Type="http://schemas.openxmlformats.org/officeDocument/2006/relationships/hyperlink" Target="http://online-behavior.com/googleanalytics/optimize-engagemen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jeffbullas.com/2011/09/09/20-ways-to-increase-your-facebook-likes-and-engagement/" TargetMode="External"/><Relationship Id="rId2" Type="http://schemas.openxmlformats.org/officeDocument/2006/relationships/hyperlink" Target="http://www.jeffbullas.com/2011/03/14/how-to-take-your-companys-facebook-fan-page-from-zero-to-40000-fa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tweepi.com/" TargetMode="External"/><Relationship Id="rId13" Type="http://schemas.openxmlformats.org/officeDocument/2006/relationships/image" Target="../media/image9.jpeg"/><Relationship Id="rId3" Type="http://schemas.openxmlformats.org/officeDocument/2006/relationships/hyperlink" Target="http://www.jeffbullas.com/2012/06/10/12-keys-to-success-on-twitter/" TargetMode="External"/><Relationship Id="rId7" Type="http://schemas.openxmlformats.org/officeDocument/2006/relationships/hyperlink" Target="http://www.forbes.com/profile/stephen-king/" TargetMode="External"/><Relationship Id="rId12" Type="http://schemas.openxmlformats.org/officeDocument/2006/relationships/image" Target="../media/image8.png"/><Relationship Id="rId2" Type="http://schemas.openxmlformats.org/officeDocument/2006/relationships/hyperlink" Target="http://www.jeffbullas.com/author/bikesite/" TargetMode="External"/><Relationship Id="rId1" Type="http://schemas.openxmlformats.org/officeDocument/2006/relationships/slideLayout" Target="../slideLayouts/slideLayout2.xml"/><Relationship Id="rId6" Type="http://schemas.openxmlformats.org/officeDocument/2006/relationships/hyperlink" Target="http://www.jeffbullas.com/category/twitter/" TargetMode="External"/><Relationship Id="rId11" Type="http://schemas.openxmlformats.org/officeDocument/2006/relationships/hyperlink" Target="http://twitterfeed.com/" TargetMode="External"/><Relationship Id="rId5" Type="http://schemas.openxmlformats.org/officeDocument/2006/relationships/hyperlink" Target="http://www.jeffbullas.com/category/social-media-marketing/" TargetMode="External"/><Relationship Id="rId10" Type="http://schemas.openxmlformats.org/officeDocument/2006/relationships/hyperlink" Target="https://www.socialoomph.com/" TargetMode="External"/><Relationship Id="rId4" Type="http://schemas.openxmlformats.org/officeDocument/2006/relationships/hyperlink" Target="http://www.jeffbullas.com/category/social-media/" TargetMode="External"/><Relationship Id="rId9" Type="http://schemas.openxmlformats.org/officeDocument/2006/relationships/hyperlink" Target="http://www.twellow.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jeffbullas.com/2012/06/28/why-you-shouldnt-ignore-google-anymore/" TargetMode="External"/><Relationship Id="rId7" Type="http://schemas.openxmlformats.org/officeDocument/2006/relationships/hyperlink" Target="http://en.wikipedia.org/wiki/Sina_Weibo" TargetMode="External"/><Relationship Id="rId2" Type="http://schemas.openxmlformats.org/officeDocument/2006/relationships/hyperlink" Target="http://www.jeffbullas.com/author/bikesite/" TargetMode="External"/><Relationship Id="rId1" Type="http://schemas.openxmlformats.org/officeDocument/2006/relationships/slideLayout" Target="../slideLayouts/slideLayout2.xml"/><Relationship Id="rId6" Type="http://schemas.openxmlformats.org/officeDocument/2006/relationships/hyperlink" Target="http://www.jeffbullas.com/category/social-networks/" TargetMode="External"/><Relationship Id="rId5" Type="http://schemas.openxmlformats.org/officeDocument/2006/relationships/hyperlink" Target="http://www.jeffbullas.com/category/social-media/" TargetMode="External"/><Relationship Id="rId4" Type="http://schemas.openxmlformats.org/officeDocument/2006/relationships/hyperlink" Target="http://www.jeffbullas.com/category/google-plus/"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www.jeffbullas.com/2012/07/03/5-simple-steps-to-marketing-your-blogs-content-with-social-med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jeffbullas.com/category/marketing/" TargetMode="External"/><Relationship Id="rId13" Type="http://schemas.openxmlformats.org/officeDocument/2006/relationships/hyperlink" Target="http://www.makeuseof.com/tag/pinterest-rolls-video-integration-vimeo-updates/" TargetMode="External"/><Relationship Id="rId18" Type="http://schemas.openxmlformats.org/officeDocument/2006/relationships/hyperlink" Target="http://pinterest.com/jeffbullas/infographics/" TargetMode="External"/><Relationship Id="rId3" Type="http://schemas.openxmlformats.org/officeDocument/2006/relationships/hyperlink" Target="http://www.jeffbullas.com/2012/05/31/10-creative-ways-to-market-on-pinterest/" TargetMode="External"/><Relationship Id="rId7" Type="http://schemas.openxmlformats.org/officeDocument/2006/relationships/hyperlink" Target="http://www.jeffbullas.com/category/infographic/" TargetMode="External"/><Relationship Id="rId12" Type="http://schemas.openxmlformats.org/officeDocument/2006/relationships/hyperlink" Target="http://www.jeffbullas.com/2012/05/11/5-insights-on-facebook-vs-pinterest-in-driving-sales-infographic/" TargetMode="External"/><Relationship Id="rId17" Type="http://schemas.openxmlformats.org/officeDocument/2006/relationships/hyperlink" Target="http://pinterest.com/hollyjahangiri/writing-with-style/" TargetMode="External"/><Relationship Id="rId2" Type="http://schemas.openxmlformats.org/officeDocument/2006/relationships/hyperlink" Target="http://www.jeffbullas.com/author/bikesite/" TargetMode="External"/><Relationship Id="rId16" Type="http://schemas.openxmlformats.org/officeDocument/2006/relationships/hyperlink" Target="http://pinterest.com/source/behance.net/" TargetMode="External"/><Relationship Id="rId20" Type="http://schemas.openxmlformats.org/officeDocument/2006/relationships/hyperlink" Target="http://www.slideshare.net/jeffbullas" TargetMode="External"/><Relationship Id="rId1" Type="http://schemas.openxmlformats.org/officeDocument/2006/relationships/slideLayout" Target="../slideLayouts/slideLayout2.xml"/><Relationship Id="rId6" Type="http://schemas.openxmlformats.org/officeDocument/2006/relationships/hyperlink" Target="http://www.jeffbullas.com/category/ecommerce/" TargetMode="External"/><Relationship Id="rId11" Type="http://schemas.openxmlformats.org/officeDocument/2006/relationships/hyperlink" Target="http://www.jeffbullas.com/category/social-media-marketing/" TargetMode="External"/><Relationship Id="rId5" Type="http://schemas.openxmlformats.org/officeDocument/2006/relationships/hyperlink" Target="http://www.jeffbullas.com/category/e-book/" TargetMode="External"/><Relationship Id="rId15" Type="http://schemas.openxmlformats.org/officeDocument/2006/relationships/hyperlink" Target="http://pinterest.com/hubspot/behind-the-scenes-hubspot/" TargetMode="External"/><Relationship Id="rId10" Type="http://schemas.openxmlformats.org/officeDocument/2006/relationships/hyperlink" Target="http://www.jeffbullas.com/category/social-media/" TargetMode="External"/><Relationship Id="rId19" Type="http://schemas.openxmlformats.org/officeDocument/2006/relationships/hyperlink" Target="http://pinterest.com/intelex/" TargetMode="External"/><Relationship Id="rId4" Type="http://schemas.openxmlformats.org/officeDocument/2006/relationships/hyperlink" Target="http://www.jeffbullas.com/category/amazon-kindle/" TargetMode="External"/><Relationship Id="rId9" Type="http://schemas.openxmlformats.org/officeDocument/2006/relationships/hyperlink" Target="http://www.jeffbullas.com/category/pinterest/" TargetMode="External"/><Relationship Id="rId14" Type="http://schemas.openxmlformats.org/officeDocument/2006/relationships/hyperlink" Target="http://pinterest.com/hubspo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backtweet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Promouvoir</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Outils</a:t>
            </a:r>
            <a:endParaRPr lang="fr-FR" dirty="0"/>
          </a:p>
        </p:txBody>
      </p:sp>
      <p:sp>
        <p:nvSpPr>
          <p:cNvPr id="3" name="Espace réservé du contenu 2"/>
          <p:cNvSpPr>
            <a:spLocks noGrp="1"/>
          </p:cNvSpPr>
          <p:nvPr>
            <p:ph idx="1"/>
          </p:nvPr>
        </p:nvSpPr>
        <p:spPr/>
        <p:txBody>
          <a:bodyPr/>
          <a:lstStyle/>
          <a:p>
            <a:r>
              <a:rPr lang="fr-FR" dirty="0"/>
              <a:t>comme </a:t>
            </a:r>
            <a:r>
              <a:rPr lang="fr-FR" dirty="0" err="1">
                <a:hlinkClick r:id="rId2"/>
              </a:rPr>
              <a:t>Majestic</a:t>
            </a:r>
            <a:r>
              <a:rPr lang="fr-FR" dirty="0">
                <a:hlinkClick r:id="rId2"/>
              </a:rPr>
              <a:t> SEO</a:t>
            </a:r>
            <a:r>
              <a:rPr lang="fr-FR" dirty="0"/>
              <a:t>, </a:t>
            </a:r>
            <a:r>
              <a:rPr lang="fr-FR" dirty="0">
                <a:hlinkClick r:id="rId3"/>
              </a:rPr>
              <a:t>Ranks.nl </a:t>
            </a:r>
            <a:r>
              <a:rPr lang="fr-FR" dirty="0"/>
              <a:t>ou encore</a:t>
            </a:r>
            <a:r>
              <a:rPr lang="fr-FR" dirty="0">
                <a:hlinkClick r:id="rId4"/>
              </a:rPr>
              <a:t> Open Site Explorer</a:t>
            </a:r>
            <a:r>
              <a:rPr lang="fr-FR" dirty="0"/>
              <a:t>. </a:t>
            </a:r>
          </a:p>
        </p:txBody>
      </p:sp>
      <p:pic>
        <p:nvPicPr>
          <p:cNvPr id="4" name="Picture 1"/>
          <p:cNvPicPr>
            <a:picLocks noChangeAspect="1" noChangeArrowheads="1"/>
          </p:cNvPicPr>
          <p:nvPr/>
        </p:nvPicPr>
        <p:blipFill>
          <a:blip r:embed="rId5" cstate="print"/>
          <a:srcRect/>
          <a:stretch>
            <a:fillRect/>
          </a:stretch>
        </p:blipFill>
        <p:spPr bwMode="auto">
          <a:xfrm>
            <a:off x="2557463" y="2214563"/>
            <a:ext cx="4029075" cy="2428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X-medias</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socialiser</a:t>
            </a:r>
            <a:endParaRPr lang="fr-BE" dirty="0"/>
          </a:p>
        </p:txBody>
      </p:sp>
      <p:sp>
        <p:nvSpPr>
          <p:cNvPr id="3" name="Content Placeholder 2"/>
          <p:cNvSpPr>
            <a:spLocks noGrp="1"/>
          </p:cNvSpPr>
          <p:nvPr>
            <p:ph idx="1"/>
          </p:nvPr>
        </p:nvSpPr>
        <p:spPr/>
        <p:txBody>
          <a:bodyPr>
            <a:normAutofit fontScale="47500" lnSpcReduction="20000"/>
          </a:bodyPr>
          <a:lstStyle/>
          <a:p>
            <a:r>
              <a:rPr lang="fr-BE" dirty="0" smtClean="0"/>
              <a:t>Plus de liens vers votre site</a:t>
            </a:r>
          </a:p>
          <a:p>
            <a:r>
              <a:rPr lang="fr-BE" dirty="0" smtClean="0"/>
              <a:t>Plus de présences en ligne = plus de chance d’être vu par les internautes et les moteurs</a:t>
            </a:r>
          </a:p>
          <a:p>
            <a:r>
              <a:rPr lang="fr-BE" dirty="0" smtClean="0"/>
              <a:t>Les réseaux sociaux </a:t>
            </a:r>
            <a:r>
              <a:rPr lang="fr-BE" dirty="0" err="1" smtClean="0"/>
              <a:t>devienent</a:t>
            </a:r>
            <a:r>
              <a:rPr lang="fr-BE" dirty="0" smtClean="0"/>
              <a:t> des moteurs de recherche</a:t>
            </a:r>
          </a:p>
          <a:p>
            <a:r>
              <a:rPr lang="fr-BE" dirty="0" smtClean="0"/>
              <a:t>Google utilise des infos de </a:t>
            </a:r>
            <a:r>
              <a:rPr lang="fr-BE" dirty="0" err="1" smtClean="0"/>
              <a:t>google</a:t>
            </a:r>
            <a:r>
              <a:rPr lang="fr-BE" dirty="0" smtClean="0"/>
              <a:t> +</a:t>
            </a:r>
          </a:p>
          <a:p>
            <a:endParaRPr lang="fr-BE" dirty="0"/>
          </a:p>
          <a:p>
            <a:r>
              <a:rPr lang="fr-BE" dirty="0" smtClean="0"/>
              <a:t>Liens vers contenus essentiel (forte valeur ajoutée dans votre </a:t>
            </a:r>
            <a:r>
              <a:rPr lang="fr-BE" dirty="0" err="1" smtClean="0"/>
              <a:t>core</a:t>
            </a:r>
            <a:r>
              <a:rPr lang="fr-BE" dirty="0" smtClean="0"/>
              <a:t> business et </a:t>
            </a:r>
            <a:r>
              <a:rPr lang="fr-BE" dirty="0" err="1" smtClean="0"/>
              <a:t>pérénité</a:t>
            </a:r>
            <a:r>
              <a:rPr lang="fr-BE" dirty="0" smtClean="0"/>
              <a:t>) sur la </a:t>
            </a:r>
            <a:r>
              <a:rPr lang="fr-BE" dirty="0" err="1" smtClean="0"/>
              <a:t>homepage</a:t>
            </a:r>
            <a:endParaRPr lang="fr-BE" dirty="0" smtClean="0"/>
          </a:p>
          <a:p>
            <a:endParaRPr lang="fr-BE" dirty="0"/>
          </a:p>
          <a:p>
            <a:r>
              <a:rPr lang="fr-BE" dirty="0" smtClean="0"/>
              <a:t>Pensez au </a:t>
            </a:r>
            <a:r>
              <a:rPr lang="fr-BE" dirty="0" err="1" smtClean="0"/>
              <a:t>guest</a:t>
            </a:r>
            <a:r>
              <a:rPr lang="fr-BE" dirty="0" smtClean="0"/>
              <a:t> </a:t>
            </a:r>
            <a:r>
              <a:rPr lang="fr-BE" dirty="0" err="1" smtClean="0"/>
              <a:t>writing</a:t>
            </a:r>
            <a:r>
              <a:rPr lang="fr-BE" dirty="0" smtClean="0"/>
              <a:t> (volume et auto-promo assurée) mais faut encadrer</a:t>
            </a:r>
          </a:p>
          <a:p>
            <a:endParaRPr lang="fr-BE" dirty="0"/>
          </a:p>
          <a:p>
            <a:r>
              <a:rPr lang="fr-BE" dirty="0" smtClean="0"/>
              <a:t>4 types de cibles : </a:t>
            </a:r>
            <a:r>
              <a:rPr lang="fr-BE" dirty="0" err="1" smtClean="0"/>
              <a:t>influenceurs</a:t>
            </a:r>
            <a:r>
              <a:rPr lang="fr-BE" dirty="0" smtClean="0"/>
              <a:t>, moteurs de recherche, trafic payant, syndication de vos contenus</a:t>
            </a:r>
          </a:p>
          <a:p>
            <a:endParaRPr lang="fr-BE" dirty="0"/>
          </a:p>
          <a:p>
            <a:r>
              <a:rPr lang="en-US" dirty="0"/>
              <a:t>Developing a Social Media Conversation Calendar</a:t>
            </a:r>
          </a:p>
          <a:p>
            <a:r>
              <a:rPr lang="en-US" dirty="0"/>
              <a:t>Share CMI</a:t>
            </a:r>
          </a:p>
          <a:p>
            <a:r>
              <a:rPr lang="en-US" dirty="0">
                <a:hlinkClick r:id="rId2" tooltip="Click to share on Twitter"/>
              </a:rPr>
              <a:t>Twitter</a:t>
            </a:r>
            <a:endParaRPr lang="en-US" dirty="0"/>
          </a:p>
          <a:p>
            <a:r>
              <a:rPr lang="en-US" dirty="0" err="1">
                <a:hlinkClick r:id="rId3" tooltip="Share on Facebook"/>
              </a:rPr>
              <a:t>Facebook</a:t>
            </a:r>
            <a:endParaRPr lang="en-US" dirty="0"/>
          </a:p>
          <a:p>
            <a:r>
              <a:rPr lang="en-US" dirty="0">
                <a:hlinkClick r:id="rId4" tooltip="Click to share on LinkedIn"/>
              </a:rPr>
              <a:t>LinkedIn</a:t>
            </a:r>
            <a:endParaRPr lang="en-US" dirty="0"/>
          </a:p>
          <a:p>
            <a:r>
              <a:rPr lang="en-US" dirty="0">
                <a:hlinkClick r:id="rId5" tooltip="Click to share on Google+"/>
              </a:rPr>
              <a:t>Google +1</a:t>
            </a:r>
            <a:endParaRPr lang="en-US" dirty="0"/>
          </a:p>
          <a:p>
            <a:r>
              <a:rPr lang="en-US" dirty="0" err="1">
                <a:hlinkClick r:id="rId6" tooltip="Click to share on Pinterest"/>
              </a:rPr>
              <a:t>Pinterest</a:t>
            </a:r>
            <a:endParaRPr lang="en-US" dirty="0"/>
          </a:p>
          <a:p>
            <a:r>
              <a:rPr lang="en-US" dirty="0">
                <a:hlinkClick r:id="rId7" tooltip="Click to print"/>
              </a:rPr>
              <a:t>Print</a:t>
            </a:r>
            <a:endParaRPr lang="en-US" dirty="0"/>
          </a:p>
          <a:p>
            <a:r>
              <a:rPr lang="en-US" dirty="0"/>
              <a:t>It’s well known that social media presents a tremendous opportunity for businesses to connect directly with their customers and potential customers.  But, at Sprout Content, we hear all too often, “I started a </a:t>
            </a:r>
            <a:r>
              <a:rPr lang="en-US" dirty="0" err="1"/>
              <a:t>Facebook</a:t>
            </a:r>
            <a:r>
              <a:rPr lang="en-US" dirty="0"/>
              <a:t> page, but what do I say?”</a:t>
            </a:r>
          </a:p>
          <a:p>
            <a:r>
              <a:rPr lang="en-US" dirty="0"/>
              <a:t>Social media Conversation Calendars are a great way to not only develop your content strategy for social media, but also make the process more efficient and keep your posts updated regularly. Here are few guidelines that will help you get started.</a:t>
            </a:r>
          </a:p>
          <a:p>
            <a:r>
              <a:rPr lang="en-US" dirty="0"/>
              <a:t>Determine who and why</a:t>
            </a:r>
          </a:p>
          <a:p>
            <a:r>
              <a:rPr lang="en-US" dirty="0"/>
              <a:t>First, you need to develop a social media content strategy. You have to know who you’re trying to reach and why. Identifying your target audience and the kind of information they’re looking for is essential.</a:t>
            </a:r>
          </a:p>
          <a:p>
            <a:r>
              <a:rPr lang="en-US" dirty="0"/>
              <a:t>For example, if you’re an organic snack food company trying to reach moms, think about what moms would want to know about your product or hear from your brand.  Then, create three to four “buckets” of information that each post should connect back to, such as healthy ingredient information, health topics for kids, brand news, and conversation starters with moms. Once you start developing your calendar, create a column for each content bucket to keep you on track. (More on that shortly.)</a:t>
            </a:r>
          </a:p>
          <a:p>
            <a:r>
              <a:rPr lang="en-US" dirty="0"/>
              <a:t>Develop your voice and tone</a:t>
            </a:r>
          </a:p>
          <a:p>
            <a:r>
              <a:rPr lang="en-US" dirty="0"/>
              <a:t>Many brands and companies make the mistake of posting inconsistently from a different voice or perspective. Decide upfront if you are going to post and respond from the first person “I” or from a personal, yet collective brand/business perspective “We.” You can also use a more neutral third person without the use of a pronoun.</a:t>
            </a:r>
          </a:p>
          <a:p>
            <a:r>
              <a:rPr lang="en-US" dirty="0"/>
              <a:t>Choosing the tone of your content is also important. Is your brand’s social media personality light and friendly or serious and informative? Be consistent when writing posts and responding to fan feedback or questions.</a:t>
            </a:r>
          </a:p>
          <a:p>
            <a:r>
              <a:rPr lang="en-US" dirty="0"/>
              <a:t>Start your conversation calendar</a:t>
            </a:r>
          </a:p>
          <a:p>
            <a:r>
              <a:rPr lang="en-US" dirty="0"/>
              <a:t>Conversation Calendars usually include two to three of your planned posts per week for an entire month. Keep in mind that topics and posts can, and will likely, change depending on current news or last-minute promotions. No matter what, the calendar will set the foundation for your social media engagement and ensure you are posting regularly.</a:t>
            </a:r>
          </a:p>
          <a:p>
            <a:r>
              <a:rPr lang="en-US" dirty="0"/>
              <a:t>After your audience is established (e.g., moms), and your content strategy is determined (topic buckets), it’s time to decide what to write about. Need ideas? Look at the news, industry trends and blogs for inspiration, as well as any relevant company information such as new products or services and special offers. Also, think about the questions that your customers ask most often.</a:t>
            </a:r>
          </a:p>
          <a:p>
            <a:r>
              <a:rPr lang="en-US" dirty="0"/>
              <a:t>Here’s a simple set up for a social media conversation calendar:</a:t>
            </a:r>
          </a:p>
          <a:p>
            <a:r>
              <a:rPr lang="en-US" dirty="0"/>
              <a:t>Set up a spreadsheet with monthly worksheets, and create columns for the post date, day of the week, content bucket, </a:t>
            </a:r>
            <a:r>
              <a:rPr lang="en-US" dirty="0" err="1"/>
              <a:t>anc</a:t>
            </a:r>
            <a:r>
              <a:rPr lang="en-US" dirty="0"/>
              <a:t> actual </a:t>
            </a:r>
            <a:r>
              <a:rPr lang="en-US" dirty="0" err="1"/>
              <a:t>Facebook</a:t>
            </a:r>
            <a:r>
              <a:rPr lang="en-US" dirty="0"/>
              <a:t> and Twitter posts.</a:t>
            </a:r>
          </a:p>
          <a:p>
            <a:r>
              <a:rPr lang="en-US" dirty="0"/>
              <a:t>Upload the conversation calendar to your daily calendar or shared calendar/Intranet, etc. if there will be more than one person posting.</a:t>
            </a:r>
          </a:p>
          <a:p>
            <a:r>
              <a:rPr lang="en-US" dirty="0"/>
              <a:t> </a:t>
            </a:r>
          </a:p>
          <a:p>
            <a:r>
              <a:rPr lang="en-US" dirty="0"/>
              <a:t>Own your social media content</a:t>
            </a:r>
          </a:p>
          <a:p>
            <a:r>
              <a:rPr lang="en-US" dirty="0"/>
              <a:t>Whether you are a business of one or 1,000, someone must be in charge of your company’s content strategy, creation, approval and governance. Establishing your social media content process and designating responsibilities for managing it are essential steps.</a:t>
            </a:r>
          </a:p>
          <a:p>
            <a:r>
              <a:rPr lang="en-US" dirty="0"/>
              <a:t>Who is responsible for developing, writing and posting according to schedule?</a:t>
            </a:r>
          </a:p>
          <a:p>
            <a:r>
              <a:rPr lang="en-US" dirty="0"/>
              <a:t>Who is responsible for monitoring and responding to comments in relative real time?</a:t>
            </a:r>
          </a:p>
          <a:p>
            <a:r>
              <a:rPr lang="en-US" dirty="0"/>
              <a:t>Measuring success</a:t>
            </a:r>
          </a:p>
          <a:p>
            <a:r>
              <a:rPr lang="en-US" dirty="0"/>
              <a:t>Finally, you have to determine how you will deem your social media content a success. Social media is only valuable for businesses if you use it to meet specific objectives.  These may include an increase in the number of fans or followers, an increase in feedback, “likes”, or “shares,” or a boost in website traffic. Here are a few easy tools that can help you get started.</a:t>
            </a:r>
          </a:p>
          <a:p>
            <a:r>
              <a:rPr lang="en-US" dirty="0" err="1">
                <a:hlinkClick r:id="rId8"/>
              </a:rPr>
              <a:t>Hootsuite</a:t>
            </a:r>
            <a:r>
              <a:rPr lang="en-US" dirty="0"/>
              <a:t> lets you monitor most of your social networks in one place.</a:t>
            </a:r>
          </a:p>
          <a:p>
            <a:r>
              <a:rPr lang="en-US" dirty="0" err="1"/>
              <a:t>Facebook</a:t>
            </a:r>
            <a:r>
              <a:rPr lang="en-US" dirty="0"/>
              <a:t> Insights offers numbers on engagement, “likes” and users.</a:t>
            </a:r>
          </a:p>
          <a:p>
            <a:r>
              <a:rPr lang="en-US" dirty="0">
                <a:hlinkClick r:id="rId9"/>
              </a:rPr>
              <a:t>Social mention</a:t>
            </a:r>
            <a:r>
              <a:rPr lang="en-US" dirty="0"/>
              <a:t> is a free tool for real-time social media search results. Sign up to receive free daily email alerts for your company, product, a news topic or even a competitor.</a:t>
            </a:r>
          </a:p>
          <a:p>
            <a:endParaRPr lang="fr-BE" dirty="0"/>
          </a:p>
        </p:txBody>
      </p:sp>
    </p:spTree>
    <p:extLst>
      <p:ext uri="{BB962C8B-B14F-4D97-AF65-F5344CB8AC3E}">
        <p14:creationId xmlns:p14="http://schemas.microsoft.com/office/powerpoint/2010/main" xmlns="" val="201557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 typeface="Arial" pitchFamily="34" charset="0"/>
              <a:buChar char="•"/>
            </a:pPr>
            <a:r>
              <a:rPr lang="fr-BE" dirty="0"/>
              <a:t>Intégrez vos vidéos dans vos fils RSS</a:t>
            </a:r>
          </a:p>
          <a:p>
            <a:pPr>
              <a:buFont typeface="Arial" pitchFamily="34" charset="0"/>
              <a:buChar char="•"/>
            </a:pPr>
            <a:r>
              <a:rPr lang="fr-BE" dirty="0"/>
              <a:t>Partagez vos vidéos (FB, </a:t>
            </a:r>
            <a:r>
              <a:rPr lang="fr-BE" dirty="0" err="1"/>
              <a:t>Twitter</a:t>
            </a:r>
            <a:r>
              <a:rPr lang="fr-BE" dirty="0"/>
              <a:t>…) pour augmenter leur visibilité, selon votre stratégie (</a:t>
            </a:r>
            <a:r>
              <a:rPr lang="fr-BE" dirty="0" err="1"/>
              <a:t>buzz</a:t>
            </a:r>
            <a:r>
              <a:rPr lang="fr-BE" dirty="0"/>
              <a:t> ou trafic sur votre site, voir un mix avec teaser par ex.)</a:t>
            </a:r>
          </a:p>
          <a:p>
            <a:pPr>
              <a:buFont typeface="Arial" pitchFamily="34" charset="0"/>
              <a:buChar char="•"/>
            </a:pPr>
            <a:r>
              <a:rPr lang="fr-BE" dirty="0"/>
              <a:t>Favorisez les commentaires et les votes </a:t>
            </a:r>
          </a:p>
          <a:p>
            <a:pPr>
              <a:buFont typeface="Arial" pitchFamily="34" charset="0"/>
              <a:buChar char="•"/>
            </a:pPr>
            <a:r>
              <a:rPr lang="fr-BE"/>
              <a:t>Favorisez les intégrations de votre vidéo dans les </a:t>
            </a:r>
          </a:p>
          <a:p>
            <a:endParaRPr lang="fr-FR"/>
          </a:p>
        </p:txBody>
      </p:sp>
      <p:pic>
        <p:nvPicPr>
          <p:cNvPr id="35841" name="Picture 1"/>
          <p:cNvPicPr>
            <a:picLocks noChangeAspect="1" noChangeArrowheads="1"/>
          </p:cNvPicPr>
          <p:nvPr/>
        </p:nvPicPr>
        <p:blipFill>
          <a:blip r:embed="rId2" cstate="print"/>
          <a:srcRect/>
          <a:stretch>
            <a:fillRect/>
          </a:stretch>
        </p:blipFill>
        <p:spPr bwMode="auto">
          <a:xfrm>
            <a:off x="683568" y="3467100"/>
            <a:ext cx="6772275" cy="3390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Copier-coller</a:t>
            </a:r>
            <a:endParaRPr lang="fr-FR" dirty="0"/>
          </a:p>
        </p:txBody>
      </p:sp>
      <p:pic>
        <p:nvPicPr>
          <p:cNvPr id="34818" name="Picture 2" descr="chart of the day, copy and paste sharing, november 2012"/>
          <p:cNvPicPr>
            <a:picLocks noChangeAspect="1" noChangeArrowheads="1"/>
          </p:cNvPicPr>
          <p:nvPr/>
        </p:nvPicPr>
        <p:blipFill>
          <a:blip r:embed="rId2" cstate="print"/>
          <a:srcRect/>
          <a:stretch>
            <a:fillRect/>
          </a:stretch>
        </p:blipFill>
        <p:spPr bwMode="auto">
          <a:xfrm>
            <a:off x="1619672" y="1628800"/>
            <a:ext cx="5886450" cy="44100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Réseaux sociaux</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Choisir</a:t>
            </a:r>
            <a:endParaRPr lang="fr-FR" dirty="0"/>
          </a:p>
        </p:txBody>
      </p:sp>
      <p:sp>
        <p:nvSpPr>
          <p:cNvPr id="3" name="Espace réservé du contenu 2"/>
          <p:cNvSpPr>
            <a:spLocks noGrp="1"/>
          </p:cNvSpPr>
          <p:nvPr>
            <p:ph idx="1"/>
          </p:nvPr>
        </p:nvSpPr>
        <p:spPr/>
        <p:txBody>
          <a:bodyPr/>
          <a:lstStyle/>
          <a:p>
            <a:r>
              <a:rPr lang="fr-BE" dirty="0" smtClean="0"/>
              <a:t>Dessin site au centre</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Choisir</a:t>
            </a:r>
            <a:endParaRPr lang="fr-FR" dirty="0"/>
          </a:p>
        </p:txBody>
      </p:sp>
      <p:sp>
        <p:nvSpPr>
          <p:cNvPr id="3" name="Espace réservé du contenu 2"/>
          <p:cNvSpPr>
            <a:spLocks noGrp="1"/>
          </p:cNvSpPr>
          <p:nvPr>
            <p:ph idx="1"/>
          </p:nvPr>
        </p:nvSpPr>
        <p:spPr/>
        <p:txBody>
          <a:bodyPr/>
          <a:lstStyle/>
          <a:p>
            <a:r>
              <a:rPr lang="en-US" dirty="0"/>
              <a:t>Not all Social Networks are Equal.</a:t>
            </a:r>
          </a:p>
          <a:p>
            <a:r>
              <a:rPr lang="en-US" dirty="0"/>
              <a:t>When it comes down to sheer popularity </a:t>
            </a:r>
            <a:r>
              <a:rPr lang="en-US" dirty="0" err="1"/>
              <a:t>Facebook</a:t>
            </a:r>
            <a:r>
              <a:rPr lang="en-US" dirty="0"/>
              <a:t> is the social network that wins.</a:t>
            </a:r>
          </a:p>
          <a:p>
            <a:r>
              <a:rPr lang="en-US" dirty="0" err="1"/>
              <a:t>Facebook</a:t>
            </a:r>
            <a:r>
              <a:rPr lang="en-US" dirty="0"/>
              <a:t> is also about “</a:t>
            </a:r>
            <a:r>
              <a:rPr lang="en-US" i="1" dirty="0"/>
              <a:t>Identity</a:t>
            </a:r>
            <a:r>
              <a:rPr lang="en-US" dirty="0"/>
              <a:t>” whether that is a personal profile or a “business brand” persona.</a:t>
            </a:r>
          </a:p>
          <a:p>
            <a:r>
              <a:rPr lang="en-US" dirty="0"/>
              <a:t>Twitter is about “</a:t>
            </a:r>
            <a:r>
              <a:rPr lang="en-US" i="1" dirty="0"/>
              <a:t>Events</a:t>
            </a:r>
            <a:r>
              <a:rPr lang="en-US" dirty="0"/>
              <a:t>” which could be the next plane crashing into the Hudson river or letting your audience know that your latest blog post is published…that is an event!</a:t>
            </a:r>
          </a:p>
          <a:p>
            <a:r>
              <a:rPr lang="en-US" dirty="0"/>
              <a:t>Google plus is “C</a:t>
            </a:r>
            <a:r>
              <a:rPr lang="en-US" i="1" dirty="0"/>
              <a:t>ore</a:t>
            </a:r>
            <a:r>
              <a:rPr lang="en-US" dirty="0"/>
              <a:t>”  and is woven into the science of search as Google embeds it into every one of its web properties from Picasa to YouTube.</a:t>
            </a:r>
          </a:p>
          <a:p>
            <a:r>
              <a:rPr lang="en-US" dirty="0"/>
              <a:t>It cannot and should not be ignored by marketers as  social signals are now being measured and monitored by Google machines and is being woven into the DNA of search. Optimizing your online assets (blog and website)  for search engines is vital.</a:t>
            </a:r>
          </a:p>
          <a:p>
            <a:r>
              <a:rPr lang="en-US" dirty="0"/>
              <a:t>Different social networks will be need to be included in your social media marketing strategy depending on your goals, audience and tactics.</a:t>
            </a:r>
          </a:p>
          <a:p>
            <a:r>
              <a:rPr lang="en-US" dirty="0"/>
              <a:t>Don’t Ignore LinkedIn</a:t>
            </a:r>
          </a:p>
          <a:p>
            <a:r>
              <a:rPr lang="en-US" dirty="0"/>
              <a:t>If you want to communicate to a B2B audience and business professionals then LinkedIn with its 150 million members is a good place to play.</a:t>
            </a:r>
          </a:p>
          <a:p>
            <a:r>
              <a:rPr lang="en-US" dirty="0"/>
              <a:t>If you want to engage with the business leaders and executives then it is the first channel to turn to.</a:t>
            </a:r>
          </a:p>
          <a:p>
            <a:r>
              <a:rPr lang="en-US" dirty="0"/>
              <a:t>Read more at </a:t>
            </a:r>
            <a:r>
              <a:rPr lang="en-US" dirty="0">
                <a:hlinkClick r:id="rId2"/>
              </a:rPr>
              <a:t>http://www.jeffbullas.com/2012/03/06/how-to-harness-the-power-of-linkedin-infographic/#8ET3uWUqlG10JSxq.99</a:t>
            </a:r>
            <a:r>
              <a:rPr lang="en-US" dirty="0"/>
              <a:t> </a:t>
            </a:r>
            <a:br>
              <a:rPr lang="en-US" dirty="0"/>
            </a:br>
            <a:endParaRPr lang="en-US" dirty="0"/>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Choisir</a:t>
            </a:r>
            <a:endParaRPr lang="fr-FR" dirty="0"/>
          </a:p>
        </p:txBody>
      </p:sp>
      <p:sp>
        <p:nvSpPr>
          <p:cNvPr id="3" name="Espace réservé du contenu 2"/>
          <p:cNvSpPr>
            <a:spLocks noGrp="1"/>
          </p:cNvSpPr>
          <p:nvPr>
            <p:ph idx="1"/>
          </p:nvPr>
        </p:nvSpPr>
        <p:spPr/>
        <p:txBody>
          <a:bodyPr/>
          <a:lstStyle/>
          <a:p>
            <a:r>
              <a:rPr lang="fr-BE" dirty="0" err="1" smtClean="0"/>
              <a:t>Notorété</a:t>
            </a:r>
            <a:endParaRPr lang="fr-BE" dirty="0" smtClean="0"/>
          </a:p>
          <a:p>
            <a:r>
              <a:rPr lang="fr-BE" dirty="0" smtClean="0"/>
              <a:t>Visibilité</a:t>
            </a:r>
          </a:p>
          <a:p>
            <a:endParaRPr lang="fr-BE" dirty="0"/>
          </a:p>
          <a:p>
            <a:r>
              <a:rPr lang="fr-BE" dirty="0" smtClean="0"/>
              <a:t>Différents réseaux… et potentiels</a:t>
            </a:r>
          </a:p>
          <a:p>
            <a:r>
              <a:rPr lang="fr-BE" dirty="0" smtClean="0"/>
              <a:t>Pièges à éviter</a:t>
            </a:r>
          </a:p>
          <a:p>
            <a:r>
              <a:rPr lang="fr-BE" dirty="0" smtClean="0"/>
              <a:t>Rechercher des infos </a:t>
            </a:r>
            <a:r>
              <a:rPr lang="fr-BE" dirty="0" err="1" smtClean="0"/>
              <a:t>viia</a:t>
            </a:r>
            <a:r>
              <a:rPr lang="fr-BE" dirty="0" smtClean="0"/>
              <a:t> les réseaux sociaux</a:t>
            </a:r>
          </a:p>
          <a:p>
            <a:endParaRPr lang="fr-BE" dirty="0"/>
          </a:p>
          <a:p>
            <a:r>
              <a:rPr lang="fr-BE" dirty="0" smtClean="0"/>
              <a:t>Un belge sur 3 sur les réseaux sociaux pendant que </a:t>
            </a:r>
            <a:r>
              <a:rPr lang="fr-BE" dirty="0" err="1" smtClean="0"/>
              <a:t>regardet</a:t>
            </a:r>
            <a:r>
              <a:rPr lang="fr-BE" dirty="0" smtClean="0"/>
              <a:t> TV écoutent radio (IAB </a:t>
            </a:r>
            <a:r>
              <a:rPr lang="fr-BE" dirty="0" err="1" smtClean="0"/>
              <a:t>INsites</a:t>
            </a:r>
            <a:r>
              <a:rPr lang="fr-BE" dirty="0" smtClean="0"/>
              <a:t>), 2013)</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mtClean="0"/>
              <a:t>Principes généraux</a:t>
            </a:r>
            <a:endParaRPr lang="fr-FR" dirty="0"/>
          </a:p>
        </p:txBody>
      </p:sp>
      <p:sp>
        <p:nvSpPr>
          <p:cNvPr id="3" name="Espace réservé du contenu 2"/>
          <p:cNvSpPr>
            <a:spLocks noGrp="1"/>
          </p:cNvSpPr>
          <p:nvPr>
            <p:ph idx="1"/>
          </p:nvPr>
        </p:nvSpPr>
        <p:spPr/>
        <p:txBody>
          <a:bodyPr>
            <a:normAutofit/>
          </a:bodyPr>
          <a:lstStyle/>
          <a:p>
            <a:pPr>
              <a:buFont typeface="Arial" pitchFamily="34" charset="0"/>
              <a:buChar char="•"/>
            </a:pPr>
            <a:r>
              <a:rPr lang="fr-BE" sz="2400" b="0" dirty="0" smtClean="0"/>
              <a:t>Contenus de qualité</a:t>
            </a:r>
          </a:p>
          <a:p>
            <a:pPr>
              <a:buFont typeface="Arial" pitchFamily="34" charset="0"/>
              <a:buChar char="•"/>
            </a:pPr>
            <a:r>
              <a:rPr lang="fr-BE" sz="2400" b="0" dirty="0" smtClean="0"/>
              <a:t>Titres magnétiques</a:t>
            </a:r>
          </a:p>
          <a:p>
            <a:pPr>
              <a:buFont typeface="Arial" pitchFamily="34" charset="0"/>
              <a:buChar char="•"/>
            </a:pPr>
            <a:r>
              <a:rPr lang="fr-BE" sz="2400" b="0" dirty="0" smtClean="0"/>
              <a:t>Titres assez brefs</a:t>
            </a:r>
          </a:p>
          <a:p>
            <a:pPr>
              <a:buFont typeface="Arial" pitchFamily="34" charset="0"/>
              <a:buChar char="•"/>
            </a:pPr>
            <a:r>
              <a:rPr lang="fr-BE" sz="2400" b="0" dirty="0" smtClean="0"/>
              <a:t>Description explicite avec CTA  (</a:t>
            </a:r>
            <a:r>
              <a:rPr lang="fr-BE" sz="2400" b="0" dirty="0" err="1" smtClean="0"/>
              <a:t>meta</a:t>
            </a:r>
            <a:r>
              <a:rPr lang="fr-BE" sz="2400" b="0" dirty="0" smtClean="0"/>
              <a:t> ?)</a:t>
            </a:r>
          </a:p>
          <a:p>
            <a:pPr>
              <a:buFont typeface="Arial" pitchFamily="34" charset="0"/>
              <a:buChar char="•"/>
            </a:pPr>
            <a:r>
              <a:rPr lang="fr-BE" sz="2400" b="0" dirty="0" smtClean="0"/>
              <a:t>Image accrocheuse</a:t>
            </a:r>
          </a:p>
          <a:p>
            <a:pPr>
              <a:buFont typeface="Arial" pitchFamily="34" charset="0"/>
              <a:buChar char="•"/>
            </a:pPr>
            <a:r>
              <a:rPr lang="fr-BE" sz="2400" b="0" dirty="0" err="1" smtClean="0"/>
              <a:t>Hashtags</a:t>
            </a:r>
            <a:r>
              <a:rPr lang="fr-BE" sz="2400" b="0" dirty="0" smtClean="0"/>
              <a:t> appropriés (quand pertinent)</a:t>
            </a:r>
          </a:p>
          <a:p>
            <a:pPr>
              <a:buFont typeface="Arial" pitchFamily="34" charset="0"/>
              <a:buChar char="•"/>
            </a:pPr>
            <a:r>
              <a:rPr lang="fr-BE" sz="2400" b="0" dirty="0" smtClean="0"/>
              <a:t>Faciliter et pousser au partage (boutons)</a:t>
            </a:r>
            <a:endParaRPr lang="fr-FR" sz="24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Méthode</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71628" y="1600200"/>
            <a:ext cx="4000743" cy="45259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Ambassadeur / </a:t>
            </a:r>
            <a:r>
              <a:rPr lang="fr-BE" dirty="0" err="1" smtClean="0"/>
              <a:t>Advocacy</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Engagement</a:t>
            </a:r>
            <a:endParaRPr lang="fr-FR" dirty="0"/>
          </a:p>
        </p:txBody>
      </p:sp>
      <p:sp>
        <p:nvSpPr>
          <p:cNvPr id="3" name="Espace réservé du contenu 2"/>
          <p:cNvSpPr>
            <a:spLocks noGrp="1"/>
          </p:cNvSpPr>
          <p:nvPr>
            <p:ph idx="1"/>
          </p:nvPr>
        </p:nvSpPr>
        <p:spPr/>
        <p:txBody>
          <a:bodyPr>
            <a:normAutofit fontScale="32500" lnSpcReduction="20000"/>
          </a:bodyPr>
          <a:lstStyle/>
          <a:p>
            <a:r>
              <a:rPr lang="en-US" dirty="0"/>
              <a:t>Previous</a:t>
            </a:r>
          </a:p>
          <a:p>
            <a:r>
              <a:rPr lang="en-US" dirty="0">
                <a:hlinkClick r:id="rId2"/>
              </a:rPr>
              <a:t>Soft Launching SEOTools.net</a:t>
            </a:r>
            <a:endParaRPr lang="en-US" dirty="0"/>
          </a:p>
          <a:p>
            <a:r>
              <a:rPr lang="en-US" dirty="0"/>
              <a:t>Next</a:t>
            </a:r>
          </a:p>
          <a:p>
            <a:r>
              <a:rPr lang="en-US" dirty="0" err="1">
                <a:hlinkClick r:id="rId3"/>
              </a:rPr>
              <a:t>Counterspin</a:t>
            </a:r>
            <a:r>
              <a:rPr lang="en-US" dirty="0">
                <a:hlinkClick r:id="rId3"/>
              </a:rPr>
              <a:t> on Shopping Search: Shady Paid Inclusion</a:t>
            </a:r>
            <a:endParaRPr lang="en-US" dirty="0"/>
          </a:p>
          <a:p>
            <a:r>
              <a:rPr lang="en-US" dirty="0">
                <a:hlinkClick r:id="rId4"/>
              </a:rPr>
              <a:t>Engagement Marketing 101</a:t>
            </a:r>
            <a:endParaRPr lang="en-US" dirty="0"/>
          </a:p>
          <a:p>
            <a:r>
              <a:rPr lang="en-US" dirty="0"/>
              <a:t>Nov 13th</a:t>
            </a:r>
          </a:p>
          <a:p>
            <a:r>
              <a:rPr lang="en-US" dirty="0"/>
              <a:t>by </a:t>
            </a:r>
            <a:r>
              <a:rPr lang="en-US" dirty="0" err="1">
                <a:hlinkClick r:id="rId5" tooltip="View user profile."/>
              </a:rPr>
              <a:t>PeterD</a:t>
            </a:r>
            <a:endParaRPr lang="en-US" dirty="0"/>
          </a:p>
          <a:p>
            <a:r>
              <a:rPr lang="en-US" dirty="0">
                <a:hlinkClick r:id="rId4"/>
              </a:rPr>
              <a:t>12 comments</a:t>
            </a:r>
            <a:endParaRPr lang="en-US" dirty="0"/>
          </a:p>
          <a:p>
            <a:r>
              <a:rPr lang="en-US" dirty="0"/>
              <a:t>posted in</a:t>
            </a:r>
          </a:p>
          <a:p>
            <a:r>
              <a:rPr lang="en-US" dirty="0">
                <a:hlinkClick r:id="rId6"/>
              </a:rPr>
              <a:t>marketing</a:t>
            </a:r>
            <a:r>
              <a:rPr lang="en-US" dirty="0"/>
              <a:t/>
            </a:r>
            <a:br>
              <a:rPr lang="en-US" dirty="0"/>
            </a:br>
            <a:endParaRPr lang="en-US" dirty="0"/>
          </a:p>
          <a:p>
            <a:r>
              <a:rPr lang="en-US" dirty="0"/>
              <a:t>Getting traffic to a site is one thing. How do we best engage visitors once they arrive? </a:t>
            </a:r>
          </a:p>
          <a:p>
            <a:r>
              <a:rPr lang="en-US" dirty="0"/>
              <a:t>Since Update </a:t>
            </a:r>
            <a:r>
              <a:rPr lang="en-US" dirty="0" err="1">
                <a:hlinkClick r:id="rId7"/>
              </a:rPr>
              <a:t>Penquin</a:t>
            </a:r>
            <a:r>
              <a:rPr lang="en-US" dirty="0">
                <a:hlinkClick r:id="rId7"/>
              </a:rPr>
              <a:t>/Panda</a:t>
            </a:r>
            <a:r>
              <a:rPr lang="en-US" dirty="0"/>
              <a:t>, engagement metrics have become more important. In order for our sites to rank well, we need to avoid the bounce - the immediate click-back - or we’re likely to experience drops in ranking. We need to pull visitors deeper into our site. We need more genuine engagement. </a:t>
            </a:r>
          </a:p>
          <a:p>
            <a:r>
              <a:rPr lang="en-US" dirty="0"/>
              <a:t>Even if engagement metrics had no impact on rankings, optimizing for engagement is always going to be beneficial. The more engaged our audience, the more influence we’re likely to have, and we derive the benefits that flow from it. </a:t>
            </a:r>
          </a:p>
          <a:p>
            <a:r>
              <a:rPr lang="en-US" dirty="0"/>
              <a:t>Here are a few ideas on visitor engagement, and how to optimize for it. </a:t>
            </a:r>
          </a:p>
          <a:p>
            <a:r>
              <a:rPr lang="en-US" dirty="0"/>
              <a:t>Two-Way </a:t>
            </a:r>
          </a:p>
          <a:p>
            <a:r>
              <a:rPr lang="en-US" dirty="0"/>
              <a:t>When visitors have so many options, it’s difficult to engage them for long. We can’t accommodate every need on one site. It’s certainly impossible to accommodate every need within one or two clicks. So, to make the most of every opportunity, we should be optimizing engagement factors. </a:t>
            </a:r>
          </a:p>
          <a:p>
            <a:r>
              <a:rPr lang="en-US" dirty="0"/>
              <a:t>One problem with content-based approaches is that they tend to be top-down. The visitor is assumed to be a somewhat passive recipient of published information. However, at the heart of engagement is a two-way conversation. In order to foster engagement, we must encourage participation, as opposed to simply deliver content. </a:t>
            </a:r>
          </a:p>
          <a:p>
            <a:r>
              <a:rPr lang="en-US" dirty="0"/>
              <a:t>The web is moving from an information age to a relationship age. Social media demonstrates that information is intersecting in new ways. Information is being sliced, diced, repurposed, remixed and redelivered, turning “recipients” into producers. The act of consumption changes the information, and often creates new information. Conversation, as discussed in the </a:t>
            </a:r>
            <a:r>
              <a:rPr lang="en-US" dirty="0" err="1">
                <a:hlinkClick r:id="rId8"/>
              </a:rPr>
              <a:t>Cluetrain</a:t>
            </a:r>
            <a:r>
              <a:rPr lang="en-US" dirty="0">
                <a:hlinkClick r:id="rId8"/>
              </a:rPr>
              <a:t> Manifesto</a:t>
            </a:r>
            <a:r>
              <a:rPr lang="en-US" dirty="0"/>
              <a:t>, is crucial in this new economy.</a:t>
            </a:r>
          </a:p>
          <a:p>
            <a:r>
              <a:rPr lang="en-US" dirty="0"/>
              <a:t>“Historically, the authors state, the marketplace was a location where people gathered and talked to each other: they would discuss available products, price, reputation and in doing so connect with others (theses 2–5.) The authors then assert that the internet is providing a means for anyone connected to the internet to re-enter such a virtual marketplace and once again achieve such a level of communication between people. This, prior to the internet, had not been available in the age of mass media (thesis 6.)”</a:t>
            </a:r>
          </a:p>
          <a:p>
            <a:r>
              <a:rPr lang="en-US" dirty="0"/>
              <a:t>And that conversation will largely be decided by our visitors. It certainly reshapes marketing. To give an offline example, what’s the problem with marketing television and radio? We watch or listen to the content, but the marketing keeps jumping in, which is intrusive and disruptive. </a:t>
            </a:r>
          </a:p>
          <a:p>
            <a:r>
              <a:rPr lang="en-US" dirty="0"/>
              <a:t>Engagement Marketing is the opposite. The marketer hangs back and engages with the visitor of and when they need it. Look for ways the visitor can initiate and direct the engagement. </a:t>
            </a:r>
          </a:p>
          <a:p>
            <a:r>
              <a:rPr lang="en-US" dirty="0"/>
              <a:t>Benchmark/Define Success Metrics</a:t>
            </a:r>
          </a:p>
          <a:p>
            <a:r>
              <a:rPr lang="en-US" dirty="0"/>
              <a:t>How do we best measure engagement? </a:t>
            </a:r>
          </a:p>
          <a:p>
            <a:r>
              <a:rPr lang="en-US" dirty="0"/>
              <a:t>We start with a benchmark, which is the current level of engagement. We could look at the engagement link in Google Analytics. Typical measurements include time on site, pages per visit, inbound links, mentions on twitter, return visits, new users per date range, categories of interest, and page depth. </a:t>
            </a:r>
          </a:p>
          <a:p>
            <a:r>
              <a:rPr lang="en-US" dirty="0"/>
              <a:t>All good. If those metrics increase, it certainly feels like we’re being more engaging. One example might be to examine visitor flow through the site. If we can identify bottlenecks - the point where engagement breaks down - then we can adjust our approach at this point to clear the bottleneck. </a:t>
            </a:r>
          </a:p>
          <a:p>
            <a:r>
              <a:rPr lang="en-US" dirty="0"/>
              <a:t>But we need to be sure this engagement benefits us. Are these metrics aligned with our business goals? People might well be spending a lot of time on our site, but that might be because they’re lost. We might be getting a lot of mentions on </a:t>
            </a:r>
            <a:r>
              <a:rPr lang="en-US" dirty="0" err="1"/>
              <a:t>Facebook</a:t>
            </a:r>
            <a:r>
              <a:rPr lang="en-US" dirty="0"/>
              <a:t> and Twitter, but are these people actually buying anything? Mentions on Twitter &amp; </a:t>
            </a:r>
            <a:r>
              <a:rPr lang="en-US" dirty="0" err="1"/>
              <a:t>Facebook</a:t>
            </a:r>
            <a:r>
              <a:rPr lang="en-US" dirty="0"/>
              <a:t> might be great metrics for a brand strategy, but not so great for conversion strategy, at least, not in the short term, and not in isolation. </a:t>
            </a:r>
          </a:p>
          <a:p>
            <a:r>
              <a:rPr lang="en-US" dirty="0"/>
              <a:t>Engagement must translate, and be aligned with, business goals. When choosing what engagement metrics to measure, ask yourself how this type of engagement helps achieve your goals. Also, are there other </a:t>
            </a:r>
            <a:r>
              <a:rPr lang="en-US" i="1" dirty="0"/>
              <a:t>types</a:t>
            </a:r>
            <a:r>
              <a:rPr lang="en-US" dirty="0"/>
              <a:t> of engagement we could foster to support own goals? </a:t>
            </a:r>
          </a:p>
          <a:p>
            <a:r>
              <a:rPr lang="en-US" dirty="0"/>
              <a:t>Practical Lessons In Engagement</a:t>
            </a:r>
          </a:p>
          <a:p>
            <a:r>
              <a:rPr lang="en-US" dirty="0">
                <a:hlinkClick r:id="rId9"/>
              </a:rPr>
              <a:t>This video</a:t>
            </a:r>
            <a:r>
              <a:rPr lang="en-US" dirty="0"/>
              <a:t> is a little sales pitch-y, but contains some interesting lessons on optimizing engagement. </a:t>
            </a:r>
          </a:p>
          <a:p>
            <a:r>
              <a:rPr lang="en-US" dirty="0"/>
              <a:t>Optimizer, Dan </a:t>
            </a:r>
            <a:r>
              <a:rPr lang="en-US" dirty="0" err="1"/>
              <a:t>Siroker</a:t>
            </a:r>
            <a:r>
              <a:rPr lang="en-US" dirty="0"/>
              <a:t>, who once worked for Google before moving onto the Obama campaign talks about how they used metrics to increase engagement. Both Obama campaigns have demonstrated effective use of digital engagement and measurement to help produce a desired election result. The techniques involve establishing a baseline i.e. seeing what they do already and increasing performance by making tweaks and adjustments, and measuring the result. </a:t>
            </a:r>
          </a:p>
          <a:p>
            <a:r>
              <a:rPr lang="en-US" dirty="0"/>
              <a:t>He found that, generally speaking, these rules apply when optimizing for </a:t>
            </a:r>
            <a:r>
              <a:rPr lang="en-US" dirty="0" err="1"/>
              <a:t>engagament</a:t>
            </a:r>
            <a:r>
              <a:rPr lang="en-US" dirty="0"/>
              <a:t>: </a:t>
            </a:r>
          </a:p>
          <a:p>
            <a:r>
              <a:rPr lang="en-US" dirty="0"/>
              <a:t>Start By Defining Success: How will you know if your engagement optimization has worked? Decide on a few, quantifiable measures based around a visitor taking a desirable action. Link those actions to business return. </a:t>
            </a:r>
          </a:p>
          <a:p>
            <a:r>
              <a:rPr lang="en-US" dirty="0"/>
              <a:t>Less Is More - if we reduce choice, people are more likely to engage. In this example, they reduced the fields people needed to fill in to only those actually required, rather than all the information that may be desirable. Look for ways you can streamline and thus boost engagement. </a:t>
            </a:r>
          </a:p>
          <a:p>
            <a:r>
              <a:rPr lang="en-US" dirty="0"/>
              <a:t>Words Matter - focus on your call to action. Calls to action tend to work best when you tell the visitor exactly what they have to do. Be explicit. In this example, they compared the phrase “Free trial” </a:t>
            </a:r>
            <a:r>
              <a:rPr lang="en-US" dirty="0" err="1"/>
              <a:t>vs</a:t>
            </a:r>
            <a:r>
              <a:rPr lang="en-US" dirty="0"/>
              <a:t> “Try It Free”. The latter resulted in 14.6% improvement. This was most likely because it was an explicit call to action. However, the “why” doesn’t really matter. The point is to measure one thing against another and see what actually works. </a:t>
            </a:r>
          </a:p>
          <a:p>
            <a:r>
              <a:rPr lang="en-US" dirty="0"/>
              <a:t>Fail Fast </a:t>
            </a:r>
            <a:r>
              <a:rPr lang="en-US" dirty="0">
                <a:hlinkClick r:id="rId10"/>
              </a:rPr>
              <a:t>And fail cheap!</a:t>
            </a:r>
            <a:r>
              <a:rPr lang="en-US" dirty="0"/>
              <a:t>. It’s all about being iterative. Being flexible. Trying things out. The underlying presumption is that a lot of things we do aren’t going to work, no matter how logical and rational they seem to be when we devise them. </a:t>
            </a:r>
          </a:p>
          <a:p>
            <a:r>
              <a:rPr lang="en-US" dirty="0"/>
              <a:t>So, rather than be afraid to make a change, as this may result in failure, grasp the opportunity to make a change and be sure to “fail fast”. If something is not working out, cut it quickly, and try something else, until it does work. If it hurts, dump it quick and move on.</a:t>
            </a:r>
          </a:p>
          <a:p>
            <a:r>
              <a:rPr lang="en-US" dirty="0"/>
              <a:t>Start Today It’s easy to talk about being engaging, but what really matters is taking action to be more engaging. If there’s one thing you can do today to make your site more engaging, what would it be? Go do that. Test it. And then do something else tomorrow :) </a:t>
            </a:r>
          </a:p>
          <a:p>
            <a:r>
              <a:rPr lang="en-US" dirty="0"/>
              <a:t>In the video, Dan talks mostly about process changes. Another area is, of course, web design.</a:t>
            </a:r>
            <a:br>
              <a:rPr lang="en-US" dirty="0"/>
            </a:br>
            <a:r>
              <a:rPr lang="en-US" dirty="0">
                <a:hlinkClick r:id="rId11"/>
              </a:rPr>
              <a:t>This article</a:t>
            </a:r>
            <a:r>
              <a:rPr lang="en-US" dirty="0"/>
              <a:t> talks about the influence of design on engagement, based on opinion on what design is preferable to another. </a:t>
            </a:r>
          </a:p>
          <a:p>
            <a:r>
              <a:rPr lang="en-US" dirty="0"/>
              <a:t>If we go back to the rules of engagement, the important thing to do is to test. Test one design against each other to see which is more engaging based on desired visitor action. Ensure the engagement measurement is aligned with a business goal i.e. “we want more 50% orders via our web site”. </a:t>
            </a:r>
          </a:p>
          <a:p>
            <a:r>
              <a:rPr lang="en-US" dirty="0"/>
              <a:t>Social Media Engagement? </a:t>
            </a:r>
          </a:p>
          <a:p>
            <a:r>
              <a:rPr lang="en-US" dirty="0"/>
              <a:t>Do Blogs, Twitter and </a:t>
            </a:r>
            <a:r>
              <a:rPr lang="en-US" dirty="0" err="1"/>
              <a:t>Facebook</a:t>
            </a:r>
            <a:r>
              <a:rPr lang="en-US" dirty="0"/>
              <a:t> help you meet your engagement goals? </a:t>
            </a:r>
          </a:p>
          <a:p>
            <a:r>
              <a:rPr lang="en-US" dirty="0"/>
              <a:t>Is anyone reading our posts? If they do, what do they do next? Anything? Many people are very busy in this space, but generate little or no return on investment. When it comes to engagement, it’s one thing to measure activity, quite another to measure if that activity actually means something. </a:t>
            </a:r>
          </a:p>
          <a:p>
            <a:r>
              <a:rPr lang="en-US" dirty="0"/>
              <a:t>Part of the problem is not focusing on ROI. Determine your business goals, then shape your social media approach to bring about these goals. One example might be “Twitter traffic makes a donation to our cause”. We’d measure the Twitter traffic, and link it to a successful donation. </a:t>
            </a:r>
          </a:p>
          <a:p>
            <a:r>
              <a:rPr lang="en-US" dirty="0"/>
              <a:t>This is a good example of where metrics can be deceptive. If we measured Twitter traffic, and time on site, and depth of their activity on-site, that might look great in terms of engagement, but if it doesn’t serve a business purpose, then why are we doing it? If people spend more time on site, is that good? Well, not if we want them to sign up, but they didn’t</a:t>
            </a:r>
          </a:p>
          <a:p>
            <a:r>
              <a:rPr lang="en-US" dirty="0"/>
              <a:t>Engagement Media &amp; Strategy</a:t>
            </a:r>
          </a:p>
          <a:p>
            <a:r>
              <a:rPr lang="en-US" dirty="0"/>
              <a:t>There is no substitute for relevance. Relevance is the first, essential step. The next step is pull the visitor in, get them contributing, and get them coming back. </a:t>
            </a:r>
          </a:p>
          <a:p>
            <a:r>
              <a:rPr lang="en-US" dirty="0"/>
              <a:t>Alan Moore, Director of the Comparative Media Studies Program at MIT, puts it well: </a:t>
            </a:r>
          </a:p>
          <a:p>
            <a:r>
              <a:rPr lang="en-US" dirty="0"/>
              <a:t>Engagement marketing is “premised upon: transparency - interactivity - immediacy - facilitation - engagement - co-creation - collaboration - experience and trust, these words define the migration from mass media to social media. The explosion of: </a:t>
            </a:r>
            <a:r>
              <a:rPr lang="en-US" dirty="0" err="1"/>
              <a:t>Myspace</a:t>
            </a:r>
            <a:r>
              <a:rPr lang="en-US" dirty="0"/>
              <a:t>, YouTube, Second Life and other MMORPG's, Citizen Journalism, </a:t>
            </a:r>
            <a:r>
              <a:rPr lang="en-US" dirty="0" err="1"/>
              <a:t>Wicki's</a:t>
            </a:r>
            <a:r>
              <a:rPr lang="en-US" dirty="0"/>
              <a:t> and </a:t>
            </a:r>
            <a:r>
              <a:rPr lang="en-US" dirty="0" err="1"/>
              <a:t>Swicki's</a:t>
            </a:r>
            <a:r>
              <a:rPr lang="en-US" dirty="0"/>
              <a:t>, TV formats like Pop Idol, or </a:t>
            </a:r>
            <a:r>
              <a:rPr lang="en-US" dirty="0" err="1"/>
              <a:t>Jamies</a:t>
            </a:r>
            <a:r>
              <a:rPr lang="en-US" dirty="0"/>
              <a:t> School Dinners, Blogs, social search, The Guinness Visitor Centre in Dublin or the Eden project in Cornwall UK, mobile games like </a:t>
            </a:r>
            <a:r>
              <a:rPr lang="en-US" dirty="0" err="1"/>
              <a:t>Superstable</a:t>
            </a:r>
            <a:r>
              <a:rPr lang="en-US" dirty="0"/>
              <a:t> or Twins, or, new business platforms like Spreadshirt.com all demonstrate a new socio-economic model, where engagement sits at the </a:t>
            </a:r>
            <a:r>
              <a:rPr lang="en-US" dirty="0" err="1"/>
              <a:t>epicentre</a:t>
            </a:r>
            <a:endParaRPr lang="en-US" dirty="0"/>
          </a:p>
          <a:p>
            <a:r>
              <a:rPr lang="en-US" dirty="0"/>
              <a:t>In order for the following media examples and strategies to work well, they should have as many of these qualities - transparency - interactivity - immediacy - facilitation - engagement - co-creation - collaboration - experience and trust - as possible. No doubt you've experienced the frustration of heavily moderated and delayed visitor comments on mainstream media </a:t>
            </a:r>
            <a:r>
              <a:rPr lang="en-US" dirty="0" err="1"/>
              <a:t>acticles</a:t>
            </a:r>
            <a:r>
              <a:rPr lang="en-US" dirty="0"/>
              <a:t>. They rob the interaction of immediacy and trust, so it’s no wonder their business model is dying in the face of relatively open and immediate citizen media and reporting. </a:t>
            </a:r>
          </a:p>
          <a:p>
            <a:r>
              <a:rPr lang="en-US" dirty="0"/>
              <a:t>A quality content strategy is likely to keep people reading, bookmarking, and coming back. Quality is, of course, relative. Compare your content with that of your opponents. Obviously, your stuff needs to be better. Even if people do click away, they may well return if they look at your competitors and find their quality lacking. </a:t>
            </a:r>
          </a:p>
          <a:p>
            <a:r>
              <a:rPr lang="en-US" dirty="0"/>
              <a:t>Video and audio are linear, so people, once engaged, are likely to engage as long as the media lasts. Likewise, webcasts engage people in the same way, with the added bonus that visitors can interact, if they wish. If increasing time on site aligns with your business goals, then video and audio might be good media to try. </a:t>
            </a:r>
          </a:p>
          <a:p>
            <a:r>
              <a:rPr lang="en-US" dirty="0"/>
              <a:t>People love giving their opinion. Look for ways to allow them to do so. Blog comments, obviously. Forums. Encouraging people to Tweet or post to their favored social media channel. Implement chat applications, where appropriate, to seek direct feedback. Amazon’s value is considerably increased by their review system - by giving their customers a voice, whether their opinion is positive or negative. </a:t>
            </a:r>
          </a:p>
          <a:p>
            <a:r>
              <a:rPr lang="en-US" dirty="0"/>
              <a:t>Use mailing lists. These are especially useful for up sells and cross sells post-purchase. Up-sells are when you encourage the customer to buy something more expensive. Cross-selling is when we sell the existing customer an additional item. I receive special discounts from a clothing retailer I buy from on a regular basis, based on my previous buying history. This retains engagement after I've left the site, and because it's relevant and beneficial, it doesn't feel intrusive. It’s considerably more expensive to get a new customer, rather than look after those customers you’ve got, so look for ways to pass on that value to existing customers. They are likely to be highly receptive and willing to engage, as you’ve already convinced them once. </a:t>
            </a:r>
          </a:p>
          <a:p>
            <a:r>
              <a:rPr lang="en-US" dirty="0"/>
              <a:t>Brand. A huge topic, but let’s take a look at brand in terms of engagement. A brand is an experience. We associate feelings and thoughts with a brand. Apple’s brand is as much about technology as it is about fashion, desirability and identity. Apple creates engagement on a number of levels, but perhaps the most effective is that you become a “member of a club” when you buy an Apple product. The sense of belonging, and defending and asserting your purchase in the cleverly constructed “Apple </a:t>
            </a:r>
            <a:r>
              <a:rPr lang="en-US" dirty="0" err="1"/>
              <a:t>vs</a:t>
            </a:r>
            <a:r>
              <a:rPr lang="en-US" dirty="0"/>
              <a:t> everything else” debate creates a deep level of engagement. </a:t>
            </a:r>
          </a:p>
          <a:p>
            <a:r>
              <a:rPr lang="en-US" dirty="0"/>
              <a:t>Try to foster a sense of community. It runs very deep in the human psyche. We used to get a sense of community by geographic location. but now our sense of community is largely defined by the tribes to which we belong.</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u="sng" dirty="0"/>
              <a:t>Inciter au dialogue</a:t>
            </a:r>
            <a:r>
              <a:rPr lang="fr-FR" dirty="0"/>
              <a:t> : les internaute sont prêts à contribuer à la vie de la communauté afin que la marque leur donne la parole. L’incitation à la parole qui se caractérise le plus souvent par le commentaire peut passer, entre autres, par des appels à contribution ou des rendez-vous récurrent : un sondage proposé au lecteur un jour dans la semaine, le pour ou contre sur un sujet donné ou encore le « connaissez-vous ? ».</a:t>
            </a:r>
          </a:p>
          <a:p>
            <a:r>
              <a:rPr lang="fr-FR" u="sng" dirty="0"/>
              <a:t>Avoir un dialogue ancré dans la réalité et l’actualité</a:t>
            </a:r>
            <a:r>
              <a:rPr lang="fr-FR" dirty="0"/>
              <a:t> : la communauté cherche une connexion émotionnelle, un message qui les touche personnellement. Il faut éviter de se focaliser à tout prix sur ses objectifs. Il s’agit plutôt d’être en phase les événements actuels. La solidarité est toujours bien perçue et aide la communauté à se rassembler : poster des messages de soutien pour une cause ou leur souhaiter une bonne journée par exemple.</a:t>
            </a:r>
          </a:p>
          <a:p>
            <a:r>
              <a:rPr lang="fr-FR" u="sng" dirty="0"/>
              <a:t>Avoir du répondant</a:t>
            </a:r>
            <a:r>
              <a:rPr lang="fr-FR" dirty="0"/>
              <a:t> : donner la parole aux internautes, c’est bien, leur répondre c’est encore mieux afin d’entrer en interaction avec eux et produire un échange personnalisé. Cela leur donnera l’impression d’être pris en considération, en retour la présence de la marque sur les réseaux sociaux bénéficiera d’une plus forte crédibilité.</a:t>
            </a:r>
          </a:p>
          <a:p>
            <a:r>
              <a:rPr lang="fr-FR" u="sng" dirty="0"/>
              <a:t>Opter pour l’humour</a:t>
            </a:r>
            <a:r>
              <a:rPr lang="fr-FR" dirty="0"/>
              <a:t> : animer une communauté c’est la distraire, l’émerveiller, la faire «marrer” pour qu’ils en redemandent et ainsi établir une certaine dépendance. Les membres sont friands de contenus amusants et légers et sont très attentifs aux publications qui font la </a:t>
            </a:r>
            <a:r>
              <a:rPr lang="fr-FR" dirty="0" err="1"/>
              <a:t>différenc</a:t>
            </a:r>
            <a:r>
              <a:rPr lang="fr-FR" dirty="0"/>
              <a:t>.</a:t>
            </a:r>
          </a:p>
          <a:p>
            <a:r>
              <a:rPr lang="fr-FR" u="sng" dirty="0"/>
              <a:t>Publier du visuel</a:t>
            </a:r>
            <a:r>
              <a:rPr lang="fr-FR" dirty="0"/>
              <a:t> : l’image permet de créer un univers visuel et suscite davantage d’intérêt que le texte d’autant plus que l’image est le contenu qui génère le plus d’engagement de la part des internautes. Ce sont en effet les contenus les plus republiés et partagés.</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Facebook</a:t>
            </a:r>
            <a:endParaRPr lang="fr-FR" dirty="0"/>
          </a:p>
        </p:txBody>
      </p:sp>
      <p:pic>
        <p:nvPicPr>
          <p:cNvPr id="4" name="Picture 2" descr="http://jesuis.cm/wp-content/uploads/2012/07/6a00e54ee3905b88330167685a5a77970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31317" y="1268760"/>
            <a:ext cx="3547456" cy="55892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en-US" dirty="0"/>
              <a:t>20 Ways to Increase  Your </a:t>
            </a:r>
            <a:r>
              <a:rPr lang="en-US" dirty="0" err="1"/>
              <a:t>Facebook</a:t>
            </a:r>
            <a:r>
              <a:rPr lang="en-US" dirty="0"/>
              <a:t> Likes and Engagement</a:t>
            </a:r>
          </a:p>
          <a:p>
            <a:r>
              <a:rPr lang="en-US" dirty="0"/>
              <a:t>Advertise on </a:t>
            </a:r>
            <a:r>
              <a:rPr lang="en-US" dirty="0" err="1"/>
              <a:t>Facebook</a:t>
            </a:r>
            <a:r>
              <a:rPr lang="en-US" dirty="0"/>
              <a:t> to get more “likes”. This is the quickest way to grow your fan base. The </a:t>
            </a:r>
            <a:r>
              <a:rPr lang="en-US" dirty="0" err="1">
                <a:hlinkClick r:id="rId2"/>
              </a:rPr>
              <a:t>Supre</a:t>
            </a:r>
            <a:r>
              <a:rPr lang="en-US" dirty="0">
                <a:hlinkClick r:id="rId2"/>
              </a:rPr>
              <a:t> fashion brand</a:t>
            </a:r>
            <a:r>
              <a:rPr lang="en-US" dirty="0"/>
              <a:t> did this to obtain 40,000 fans quickly.</a:t>
            </a:r>
          </a:p>
          <a:p>
            <a:r>
              <a:rPr lang="en-US" dirty="0"/>
              <a:t>Rotate your ads “DAILY”  people get tired of hearing the same thing in conversation so change your ad! Conversion (CTR) rates can drop by 50% after the first 24 hours. Do not “set and forget”</a:t>
            </a:r>
          </a:p>
          <a:p>
            <a:r>
              <a:rPr lang="en-US" dirty="0"/>
              <a:t>Add </a:t>
            </a:r>
            <a:r>
              <a:rPr lang="en-US" dirty="0" err="1"/>
              <a:t>Facebook</a:t>
            </a:r>
            <a:r>
              <a:rPr lang="en-US" dirty="0"/>
              <a:t> Social </a:t>
            </a:r>
            <a:r>
              <a:rPr lang="en-US" dirty="0" err="1"/>
              <a:t>Plugin</a:t>
            </a:r>
            <a:r>
              <a:rPr lang="en-US" dirty="0"/>
              <a:t> Box to your Blog and Website (60% of my “likes” are achieved this way)</a:t>
            </a:r>
          </a:p>
          <a:p>
            <a:r>
              <a:rPr lang="en-US" dirty="0"/>
              <a:t>Free exclusive video that can only be viewed if you like the page.</a:t>
            </a:r>
          </a:p>
          <a:p>
            <a:r>
              <a:rPr lang="en-US" dirty="0"/>
              <a:t>Run a competition. Everyone likes a competition</a:t>
            </a:r>
          </a:p>
          <a:p>
            <a:r>
              <a:rPr lang="en-US" dirty="0"/>
              <a:t>Make it obvious on a custom landing page by providing a big bold “Like our Page”</a:t>
            </a:r>
          </a:p>
          <a:p>
            <a:r>
              <a:rPr lang="en-US" dirty="0"/>
              <a:t>Initially ask friends and family to like your page. A bit overdone but essential at the beginning</a:t>
            </a:r>
          </a:p>
          <a:p>
            <a:r>
              <a:rPr lang="en-US" dirty="0"/>
              <a:t>Offer a free </a:t>
            </a:r>
            <a:r>
              <a:rPr lang="en-US" dirty="0" err="1"/>
              <a:t>ebook</a:t>
            </a:r>
            <a:r>
              <a:rPr lang="en-US" dirty="0"/>
              <a:t> to obtain a “like” (just like you should be doing for email subscriber acquisition)</a:t>
            </a:r>
          </a:p>
          <a:p>
            <a:r>
              <a:rPr lang="en-US" dirty="0"/>
              <a:t>Post content from your blog to </a:t>
            </a:r>
            <a:r>
              <a:rPr lang="en-US" dirty="0" err="1"/>
              <a:t>Facebook</a:t>
            </a:r>
            <a:r>
              <a:rPr lang="en-US" dirty="0"/>
              <a:t> whenever you write a new post. </a:t>
            </a:r>
            <a:r>
              <a:rPr lang="en-US" dirty="0" err="1"/>
              <a:t>Facebook</a:t>
            </a:r>
            <a:r>
              <a:rPr lang="en-US" dirty="0"/>
              <a:t> users love receiving new content on </a:t>
            </a:r>
            <a:r>
              <a:rPr lang="en-US" dirty="0" err="1"/>
              <a:t>Facebook</a:t>
            </a:r>
            <a:r>
              <a:rPr lang="en-US" dirty="0"/>
              <a:t> without having to go looking for your blog. Treat </a:t>
            </a:r>
            <a:r>
              <a:rPr lang="en-US" dirty="0" err="1"/>
              <a:t>Facebook</a:t>
            </a:r>
            <a:r>
              <a:rPr lang="en-US" dirty="0"/>
              <a:t> as an extension of your blog.</a:t>
            </a:r>
          </a:p>
          <a:p>
            <a:r>
              <a:rPr lang="en-US" dirty="0"/>
              <a:t>Provide enticing high resolution photos. Compelling photos that are appropriate for your target audience will keep them coming back and make them share and so drive more likes from their friends</a:t>
            </a:r>
          </a:p>
          <a:p>
            <a:r>
              <a:rPr lang="en-US" dirty="0"/>
              <a:t>Ask questions regularly using </a:t>
            </a:r>
            <a:r>
              <a:rPr lang="en-US" dirty="0" err="1"/>
              <a:t>Facebook’s</a:t>
            </a:r>
            <a:r>
              <a:rPr lang="en-US" dirty="0"/>
              <a:t> native question app.</a:t>
            </a:r>
          </a:p>
          <a:p>
            <a:r>
              <a:rPr lang="en-US" dirty="0"/>
              <a:t>Include a link to your </a:t>
            </a:r>
            <a:r>
              <a:rPr lang="en-US" dirty="0" err="1"/>
              <a:t>Facebook</a:t>
            </a:r>
            <a:r>
              <a:rPr lang="en-US" dirty="0"/>
              <a:t> page in your email signature</a:t>
            </a:r>
          </a:p>
          <a:p>
            <a:r>
              <a:rPr lang="en-US" dirty="0"/>
              <a:t>Provide a compelling welcome video on your </a:t>
            </a:r>
            <a:r>
              <a:rPr lang="en-US" dirty="0" err="1"/>
              <a:t>Facebook</a:t>
            </a:r>
            <a:r>
              <a:rPr lang="en-US" dirty="0"/>
              <a:t> landing page</a:t>
            </a:r>
          </a:p>
          <a:p>
            <a:r>
              <a:rPr lang="en-US" dirty="0"/>
              <a:t>Simple but often missed: Add a “follow us” on </a:t>
            </a:r>
            <a:r>
              <a:rPr lang="en-US" dirty="0" err="1"/>
              <a:t>Facebook</a:t>
            </a:r>
            <a:r>
              <a:rPr lang="en-US" dirty="0"/>
              <a:t> button near the top of your website and blog pages</a:t>
            </a:r>
          </a:p>
          <a:p>
            <a:r>
              <a:rPr lang="en-US" dirty="0"/>
              <a:t>Create an </a:t>
            </a:r>
            <a:r>
              <a:rPr lang="en-US" dirty="0" err="1"/>
              <a:t>incentivised</a:t>
            </a:r>
            <a:r>
              <a:rPr lang="en-US" dirty="0"/>
              <a:t> “Like” page that gives people a reason to like your page.</a:t>
            </a:r>
          </a:p>
          <a:p>
            <a:r>
              <a:rPr lang="en-US" dirty="0"/>
              <a:t>Include the </a:t>
            </a:r>
            <a:r>
              <a:rPr lang="en-US" dirty="0" err="1"/>
              <a:t>Facebook</a:t>
            </a:r>
            <a:r>
              <a:rPr lang="en-US" dirty="0"/>
              <a:t> like button on your email HTML template so that people can like your </a:t>
            </a:r>
            <a:r>
              <a:rPr lang="en-US" dirty="0" err="1"/>
              <a:t>facebook</a:t>
            </a:r>
            <a:r>
              <a:rPr lang="en-US" dirty="0"/>
              <a:t> page from the regular email newsletter</a:t>
            </a:r>
          </a:p>
          <a:p>
            <a:r>
              <a:rPr lang="en-US" dirty="0"/>
              <a:t>Add a large custom banner to your blog and website asking to “Like</a:t>
            </a:r>
          </a:p>
          <a:p>
            <a:r>
              <a:rPr lang="en-US" dirty="0"/>
              <a:t>Add a link to your </a:t>
            </a:r>
            <a:r>
              <a:rPr lang="en-US" dirty="0" err="1"/>
              <a:t>Facebook</a:t>
            </a:r>
            <a:r>
              <a:rPr lang="en-US" dirty="0"/>
              <a:t> page as one of your three LinkedIn website links that are part of your LinkedIn settings in your profile</a:t>
            </a:r>
          </a:p>
          <a:p>
            <a:r>
              <a:rPr lang="en-US" dirty="0"/>
              <a:t>Add a newsworthy update that is relevant for your industry or market niche to your </a:t>
            </a:r>
            <a:r>
              <a:rPr lang="en-US" dirty="0" err="1"/>
              <a:t>Facebook</a:t>
            </a:r>
            <a:r>
              <a:rPr lang="en-US" dirty="0"/>
              <a:t> page every day</a:t>
            </a:r>
          </a:p>
          <a:p>
            <a:r>
              <a:rPr lang="en-US" dirty="0"/>
              <a:t>Offer “Special” including discounts to </a:t>
            </a:r>
            <a:r>
              <a:rPr lang="en-US" dirty="0" err="1"/>
              <a:t>Facebook</a:t>
            </a:r>
            <a:r>
              <a:rPr lang="en-US" dirty="0"/>
              <a:t> fans. The majority of </a:t>
            </a:r>
            <a:r>
              <a:rPr lang="en-US" dirty="0" err="1"/>
              <a:t>Facebook</a:t>
            </a:r>
            <a:r>
              <a:rPr lang="en-US" dirty="0"/>
              <a:t> users “like” a page to obtain a discount</a:t>
            </a:r>
          </a:p>
          <a:p>
            <a:r>
              <a:rPr lang="en-US" dirty="0"/>
              <a:t>Read more at </a:t>
            </a:r>
            <a:r>
              <a:rPr lang="en-US" dirty="0">
                <a:hlinkClick r:id="rId3"/>
              </a:rPr>
              <a:t>http://www.jeffbullas.com/2011/09/09/20-ways-to-increase-your-facebook-likes-and-engagement/#JH40ShiHemIUeP2t.99</a:t>
            </a:r>
            <a:r>
              <a:rPr lang="en-US" dirty="0"/>
              <a:t> </a:t>
            </a:r>
            <a:br>
              <a:rPr lang="en-US" dirty="0"/>
            </a:br>
            <a:endParaRPr lang="en-US" dirty="0"/>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Twitter</a:t>
            </a:r>
            <a:endParaRPr lang="fr-BE" dirty="0"/>
          </a:p>
        </p:txBody>
      </p:sp>
      <p:sp>
        <p:nvSpPr>
          <p:cNvPr id="3" name="Content Placeholder 2"/>
          <p:cNvSpPr>
            <a:spLocks noGrp="1"/>
          </p:cNvSpPr>
          <p:nvPr>
            <p:ph idx="1"/>
          </p:nvPr>
        </p:nvSpPr>
        <p:spPr/>
        <p:txBody>
          <a:bodyPr>
            <a:normAutofit fontScale="25000" lnSpcReduction="20000"/>
          </a:bodyPr>
          <a:lstStyle/>
          <a:p>
            <a:pPr marL="0" indent="0">
              <a:buNone/>
            </a:pPr>
            <a:r>
              <a:rPr lang="fr-BE" dirty="0" err="1" smtClean="0"/>
              <a:t>Raccourcissuer</a:t>
            </a:r>
            <a:endParaRPr lang="fr-BE" dirty="0" smtClean="0"/>
          </a:p>
          <a:p>
            <a:pPr marL="0" indent="0">
              <a:buNone/>
            </a:pPr>
            <a:r>
              <a:rPr lang="fr-BE" dirty="0" err="1" smtClean="0"/>
              <a:t>Hashtag</a:t>
            </a:r>
            <a:endParaRPr lang="fr-BE" dirty="0" smtClean="0"/>
          </a:p>
          <a:p>
            <a:pPr marL="0" indent="0">
              <a:buNone/>
            </a:pPr>
            <a:r>
              <a:rPr lang="fr-BE" dirty="0" smtClean="0"/>
              <a:t>Longueur</a:t>
            </a:r>
          </a:p>
          <a:p>
            <a:pPr marL="0" indent="0">
              <a:buNone/>
            </a:pPr>
            <a:r>
              <a:rPr lang="fr-BE" dirty="0" smtClean="0"/>
              <a:t>Période</a:t>
            </a:r>
          </a:p>
          <a:p>
            <a:pPr marL="0" indent="0">
              <a:buNone/>
            </a:pPr>
            <a:r>
              <a:rPr lang="fr-BE" dirty="0" smtClean="0"/>
              <a:t>Ton</a:t>
            </a:r>
          </a:p>
          <a:p>
            <a:pPr marL="0" indent="0">
              <a:buNone/>
            </a:pPr>
            <a:endParaRPr lang="fr-BE" dirty="0"/>
          </a:p>
          <a:p>
            <a:r>
              <a:rPr lang="en-US" dirty="0"/>
              <a:t>12 Keys to Success on Twitter</a:t>
            </a:r>
          </a:p>
          <a:p>
            <a:r>
              <a:rPr lang="en-US" dirty="0"/>
              <a:t>Written </a:t>
            </a:r>
            <a:r>
              <a:rPr lang="en-US" i="1" dirty="0"/>
              <a:t>by</a:t>
            </a:r>
            <a:r>
              <a:rPr lang="en-US" dirty="0"/>
              <a:t> </a:t>
            </a:r>
            <a:r>
              <a:rPr lang="en-US" dirty="0">
                <a:hlinkClick r:id="rId2" tooltip="Posts by Jeff Bullas"/>
              </a:rPr>
              <a:t>Jeff Bullas</a:t>
            </a:r>
            <a:r>
              <a:rPr lang="en-US" dirty="0"/>
              <a:t> - </a:t>
            </a:r>
            <a:r>
              <a:rPr lang="en-US" dirty="0">
                <a:hlinkClick r:id="rId3"/>
              </a:rPr>
              <a:t>44 Comments</a:t>
            </a:r>
            <a:r>
              <a:rPr lang="en-US" dirty="0"/>
              <a:t/>
            </a:r>
            <a:br>
              <a:rPr lang="en-US" dirty="0"/>
            </a:br>
            <a:r>
              <a:rPr lang="en-US" dirty="0"/>
              <a:t>Categories: </a:t>
            </a:r>
            <a:r>
              <a:rPr lang="en-US" dirty="0">
                <a:hlinkClick r:id="rId4" tooltip="View all posts in Social Media"/>
              </a:rPr>
              <a:t>Social Media</a:t>
            </a:r>
            <a:r>
              <a:rPr lang="en-US" dirty="0"/>
              <a:t>, </a:t>
            </a:r>
            <a:r>
              <a:rPr lang="en-US" dirty="0">
                <a:hlinkClick r:id="rId5" tooltip="View all posts in Social Media Marketing"/>
              </a:rPr>
              <a:t>Social Media Marketing</a:t>
            </a:r>
            <a:r>
              <a:rPr lang="en-US" dirty="0"/>
              <a:t>, </a:t>
            </a:r>
            <a:r>
              <a:rPr lang="en-US" dirty="0">
                <a:hlinkClick r:id="rId6" tooltip="View all posts in twitter"/>
              </a:rPr>
              <a:t>twitter</a:t>
            </a:r>
            <a:r>
              <a:rPr lang="en-US" dirty="0"/>
              <a:t> </a:t>
            </a:r>
          </a:p>
          <a:p>
            <a:r>
              <a:rPr lang="en-US" dirty="0"/>
              <a:t>Twitter was never designed to be a social network but it has become one.</a:t>
            </a:r>
          </a:p>
          <a:p>
            <a:r>
              <a:rPr lang="en-US" dirty="0"/>
              <a:t>In fact it was designed initially in 2006 to used by individuals as an SMS type service to communicate with a small group at the podcasting company </a:t>
            </a:r>
            <a:r>
              <a:rPr lang="en-US" dirty="0" err="1"/>
              <a:t>Odeo</a:t>
            </a:r>
            <a:r>
              <a:rPr lang="en-US" dirty="0"/>
              <a:t>. When I first joined Twitter in 2008, I was underwhelmed and wondered as to its usefulness. Its early attraction to me was its novelty factor. It has overcome this challenge and four years later it has built an impressive resume.</a:t>
            </a:r>
          </a:p>
          <a:p>
            <a:r>
              <a:rPr lang="en-US" dirty="0"/>
              <a:t>Over 140 million active users as of 2012</a:t>
            </a:r>
          </a:p>
          <a:p>
            <a:r>
              <a:rPr lang="en-US" dirty="0"/>
              <a:t>Generates over 340 million tweets daily</a:t>
            </a:r>
          </a:p>
          <a:p>
            <a:r>
              <a:rPr lang="en-US" dirty="0"/>
              <a:t>Handles over 1.6 billion search queries per day</a:t>
            </a:r>
          </a:p>
          <a:p>
            <a:r>
              <a:rPr lang="en-US" dirty="0"/>
              <a:t>Tenth most visited site on the internet</a:t>
            </a:r>
          </a:p>
          <a:p>
            <a:r>
              <a:rPr lang="en-US" dirty="0"/>
              <a:t>In the nearly six years since its founding over 600 million users have registered Twitter accounts.</a:t>
            </a:r>
          </a:p>
          <a:p>
            <a:r>
              <a:rPr lang="en-US" dirty="0"/>
              <a:t>Twitter Provides Leverage</a:t>
            </a:r>
          </a:p>
          <a:p>
            <a:r>
              <a:rPr lang="en-US" dirty="0"/>
              <a:t>This is Twitter’s biggest and best advantage.</a:t>
            </a:r>
          </a:p>
          <a:p>
            <a:r>
              <a:rPr lang="en-US" dirty="0"/>
              <a:t>Social media allowed the word “viral” to be associated with marketing rather than the great plagues of the last few centuries. It has enabled the </a:t>
            </a:r>
            <a:r>
              <a:rPr lang="en-US" dirty="0" err="1"/>
              <a:t>localised</a:t>
            </a:r>
            <a:r>
              <a:rPr lang="en-US" dirty="0"/>
              <a:t> and physical word of mouth to now become “world of mouth”.</a:t>
            </a:r>
          </a:p>
          <a:p>
            <a:r>
              <a:rPr lang="en-US" dirty="0"/>
              <a:t>Social media with its exponential multiplier effect is the amplifying agent that marketers used to dream about. Many business owners still do not understand the global multiplying effect to word of mouth that it brings.</a:t>
            </a:r>
          </a:p>
          <a:p>
            <a:r>
              <a:rPr lang="en-US" dirty="0"/>
              <a:t>What I Discovered about Twitter</a:t>
            </a:r>
          </a:p>
          <a:p>
            <a:r>
              <a:rPr lang="en-US" dirty="0"/>
              <a:t>Despite not being impressed initially with its rather simple interface and perceived lack of usefulness I stuck with tweeting an occasional tweet here and there. After playing with it for a few months I discovered it was driving traffic to my blog in numbers that surprised me. It now had my undivided and focused attention!</a:t>
            </a:r>
          </a:p>
          <a:p>
            <a:r>
              <a:rPr lang="en-US" dirty="0"/>
              <a:t>I </a:t>
            </a:r>
            <a:r>
              <a:rPr lang="en-US" dirty="0" err="1"/>
              <a:t>realised</a:t>
            </a:r>
            <a:r>
              <a:rPr lang="en-US" dirty="0"/>
              <a:t> that if I wanted more traffic to the blog then building a large Twitter tribe of followers could be a great benefit to providing more visibility to my blog.</a:t>
            </a:r>
          </a:p>
          <a:p>
            <a:r>
              <a:rPr lang="en-US" dirty="0"/>
              <a:t>One Tweet at a Time</a:t>
            </a:r>
          </a:p>
          <a:p>
            <a:r>
              <a:rPr lang="en-US" dirty="0"/>
              <a:t>Stephen King, the fiction writer who has written 47 novels and according to Forbes earned </a:t>
            </a:r>
            <a:r>
              <a:rPr lang="en-US" dirty="0">
                <a:hlinkClick r:id="rId7"/>
              </a:rPr>
              <a:t>$39 million</a:t>
            </a:r>
            <a:r>
              <a:rPr lang="en-US" dirty="0"/>
              <a:t> last year, when asked, how he was so prolific and successful, had this to say.</a:t>
            </a:r>
          </a:p>
          <a:p>
            <a:r>
              <a:rPr lang="en-US" dirty="0"/>
              <a:t>“</a:t>
            </a:r>
            <a:r>
              <a:rPr lang="en-US" i="1" dirty="0"/>
              <a:t>How do you write?” I invariably answer, “One word at a time,” and the answer is invariably dismissed. But that is all it is. It sounds too simple to be true, but consider the Great Wall of China, if you will: one stone at a time, man. That’s all. One stone at a time. But I’ve read you can see that motherfucker from space without a telescope.” </a:t>
            </a:r>
            <a:r>
              <a:rPr lang="en-US" dirty="0"/>
              <a:t>― Stephen King</a:t>
            </a:r>
          </a:p>
          <a:p>
            <a:r>
              <a:rPr lang="en-US" dirty="0"/>
              <a:t>Being successful with Twitter is no different. One tweet at a time.</a:t>
            </a:r>
          </a:p>
          <a:p>
            <a:r>
              <a:rPr lang="en-US" dirty="0"/>
              <a:t>12 Keys to Success on Twitter</a:t>
            </a:r>
          </a:p>
          <a:p>
            <a:r>
              <a:rPr lang="en-US" dirty="0"/>
              <a:t>Success on Twitter will take time. It will require patience and persistence. There are many online services promising overnight success. True success takes longer and it takes discipline and commitment.</a:t>
            </a:r>
          </a:p>
          <a:p>
            <a:r>
              <a:rPr lang="en-US" dirty="0"/>
              <a:t>1. Size matters on Twitter</a:t>
            </a:r>
          </a:p>
          <a:p>
            <a:r>
              <a:rPr lang="en-US" dirty="0"/>
              <a:t>Don’t believe it when people tell you that its just the quality and not the size of your following on Twitter that </a:t>
            </a:r>
            <a:r>
              <a:rPr lang="en-US" dirty="0" err="1"/>
              <a:t>matters.That</a:t>
            </a:r>
            <a:r>
              <a:rPr lang="en-US" dirty="0"/>
              <a:t> is bollocks! Both are important</a:t>
            </a:r>
          </a:p>
          <a:p>
            <a:r>
              <a:rPr lang="en-US" dirty="0"/>
              <a:t>A large Twitter following provides scale and leverage to market your business, blog or website.</a:t>
            </a:r>
          </a:p>
          <a:p>
            <a:r>
              <a:rPr lang="en-US" dirty="0"/>
              <a:t>Building a Twitter following applies the law of reciprocation. If you follow someone then there is this underlying obligation to follow you back. The more credible your account looks with credibility displayed by links to a blog and a sizeable Twitter following will make you more attractive to be followed back.</a:t>
            </a:r>
          </a:p>
          <a:p>
            <a:r>
              <a:rPr lang="en-US" dirty="0"/>
              <a:t>2. Build a targeted tribe on Twitter</a:t>
            </a:r>
          </a:p>
          <a:p>
            <a:r>
              <a:rPr lang="en-US" dirty="0"/>
              <a:t>This is where it starts to scale when you not only have a big following but a tribe that wants to hear what you have to say and links that take them to valuable content that they want to read and view, whether it is yours or another trusted source.</a:t>
            </a:r>
          </a:p>
          <a:p>
            <a:r>
              <a:rPr lang="en-US" dirty="0"/>
              <a:t>Your tweets need to be relevant to your followers. If you want to build a targeted following then I have found that </a:t>
            </a:r>
            <a:r>
              <a:rPr lang="en-US" dirty="0" err="1">
                <a:hlinkClick r:id="rId8"/>
              </a:rPr>
              <a:t>Tweepi</a:t>
            </a:r>
            <a:r>
              <a:rPr lang="en-US" dirty="0"/>
              <a:t> is a great tool to assist you with that (and it is free).</a:t>
            </a:r>
          </a:p>
          <a:p>
            <a:r>
              <a:rPr lang="en-US" dirty="0"/>
              <a:t>Applying the law of reciprocation, follow people’s (preferably top bloggers with large followings) followers in the market  segment that you’re focused on. In the main these followers are already following that person because they are interested in that topic area. It is a list that is already qualified for you.</a:t>
            </a:r>
          </a:p>
          <a:p>
            <a:r>
              <a:rPr lang="en-US" dirty="0"/>
              <a:t>For example if I follow Chris Brogan’s followers then I am quite confident that they are interested in social media. If I tweet about social media then they are going to be interested in my links.</a:t>
            </a:r>
          </a:p>
          <a:p>
            <a:r>
              <a:rPr lang="en-US" dirty="0"/>
              <a:t>There are other tools that you can use to build a Twitter following and another on I use  is </a:t>
            </a:r>
            <a:r>
              <a:rPr lang="en-US" dirty="0" err="1">
                <a:hlinkClick r:id="rId9"/>
              </a:rPr>
              <a:t>Twellow</a:t>
            </a:r>
            <a:r>
              <a:rPr lang="en-US" dirty="0"/>
              <a:t>, that is like the yellow pages of Twitter.</a:t>
            </a:r>
          </a:p>
          <a:p>
            <a:r>
              <a:rPr lang="en-US" dirty="0"/>
              <a:t>3. Tweet “evergreen” content</a:t>
            </a:r>
          </a:p>
          <a:p>
            <a:r>
              <a:rPr lang="en-US" dirty="0"/>
              <a:t>Online your content defines you.</a:t>
            </a:r>
          </a:p>
          <a:p>
            <a:r>
              <a:rPr lang="en-US" dirty="0"/>
              <a:t>The challenge for many is coming up with the ideas for tweets and the content that they lead to.</a:t>
            </a:r>
          </a:p>
          <a:p>
            <a:r>
              <a:rPr lang="en-US" dirty="0"/>
              <a:t>Stephen King reveals the secret  to finding the inspiration and ideas for your content- ”</a:t>
            </a:r>
            <a:r>
              <a:rPr lang="en-US" i="1" dirty="0"/>
              <a:t>you want to be a writer, you must do two things above all others: read a lot and write a lot</a:t>
            </a:r>
            <a:r>
              <a:rPr lang="en-US" dirty="0"/>
              <a:t>”</a:t>
            </a:r>
          </a:p>
          <a:p>
            <a:r>
              <a:rPr lang="en-US" dirty="0"/>
              <a:t>Some people fall into the trap of just tweeting news and topical content.</a:t>
            </a:r>
          </a:p>
          <a:p>
            <a:r>
              <a:rPr lang="en-US" dirty="0"/>
              <a:t>If you want to build and enduring presence on Twitter and on social media including blogs then link to content that is useful and helpful not just this week but also next week and in one years time.</a:t>
            </a:r>
          </a:p>
          <a:p>
            <a:r>
              <a:rPr lang="en-US" dirty="0"/>
              <a:t>Link to content such as “</a:t>
            </a:r>
            <a:r>
              <a:rPr lang="en-US" i="1" dirty="0"/>
              <a:t>how to</a:t>
            </a:r>
            <a:r>
              <a:rPr lang="en-US" dirty="0"/>
              <a:t>” videos or articles that adds value well into the future and isn’t dated within 24 hours because it is now “old news”. Aim to educate, entertain and inspire and not just inform.</a:t>
            </a:r>
          </a:p>
          <a:p>
            <a:r>
              <a:rPr lang="en-US" dirty="0"/>
              <a:t>4. Include links to liquid and contagious content</a:t>
            </a:r>
          </a:p>
          <a:p>
            <a:r>
              <a:rPr lang="en-US" dirty="0"/>
              <a:t>Tweeting great content is essential.</a:t>
            </a:r>
          </a:p>
          <a:p>
            <a:r>
              <a:rPr lang="en-US" dirty="0"/>
              <a:t>If you want people to share you then you need to make your content compelling and contagious. That could be through assisting people in solving problems.</a:t>
            </a:r>
          </a:p>
          <a:p>
            <a:r>
              <a:rPr lang="en-US" dirty="0"/>
              <a:t>It must do one of 4 things, inform, educate, inspire or entertain.  This takes work but it can be done.</a:t>
            </a:r>
          </a:p>
          <a:p>
            <a:r>
              <a:rPr lang="en-US" dirty="0"/>
              <a:t>Create content that is so good it begs to be shared. Coca Cola have </a:t>
            </a:r>
            <a:r>
              <a:rPr lang="en-US" dirty="0" err="1"/>
              <a:t>realised</a:t>
            </a:r>
            <a:r>
              <a:rPr lang="en-US" dirty="0"/>
              <a:t> the power of this and have changed their marketing strategy from “creative excellence” to “content excellence”. Their strategy is </a:t>
            </a:r>
            <a:r>
              <a:rPr lang="en-US" dirty="0" err="1"/>
              <a:t>labelled</a:t>
            </a:r>
            <a:r>
              <a:rPr lang="en-US" dirty="0"/>
              <a:t> as “liquid and linked”.</a:t>
            </a:r>
          </a:p>
          <a:p>
            <a:r>
              <a:rPr lang="en-US" dirty="0"/>
              <a:t>5. Tweet multimedia content</a:t>
            </a:r>
          </a:p>
          <a:p>
            <a:r>
              <a:rPr lang="en-US" dirty="0"/>
              <a:t>On Twitter people expect to be taken to content that is multi-media rich. It needs to include media such as videos, </a:t>
            </a:r>
            <a:r>
              <a:rPr lang="en-US" dirty="0" err="1"/>
              <a:t>Slideshare</a:t>
            </a:r>
            <a:r>
              <a:rPr lang="en-US" dirty="0"/>
              <a:t> presentations, </a:t>
            </a:r>
            <a:r>
              <a:rPr lang="en-US" dirty="0" err="1"/>
              <a:t>podcats</a:t>
            </a:r>
            <a:r>
              <a:rPr lang="en-US" dirty="0"/>
              <a:t>, images and photos.</a:t>
            </a:r>
          </a:p>
          <a:p>
            <a:r>
              <a:rPr lang="en-US" dirty="0"/>
              <a:t>So think multi-media tweets. Twitter is now allowing you to view these within your Twitter account.</a:t>
            </a:r>
          </a:p>
          <a:p>
            <a:r>
              <a:rPr lang="en-US" dirty="0"/>
              <a:t>6. Visual tweets are vital</a:t>
            </a:r>
          </a:p>
          <a:p>
            <a:r>
              <a:rPr lang="en-US" dirty="0"/>
              <a:t>There is a significant trend happening on the social web and it is the increasingly important communication technique of getting your message across via visual formats and media. It is showing its power with the rise and growth of platforms and social networks such as </a:t>
            </a:r>
            <a:r>
              <a:rPr lang="en-US" dirty="0" err="1"/>
              <a:t>Pinterest</a:t>
            </a:r>
            <a:r>
              <a:rPr lang="en-US" dirty="0"/>
              <a:t> and </a:t>
            </a:r>
            <a:r>
              <a:rPr lang="en-US" dirty="0" err="1"/>
              <a:t>Instagram</a:t>
            </a:r>
            <a:r>
              <a:rPr lang="en-US" dirty="0"/>
              <a:t>.</a:t>
            </a:r>
          </a:p>
          <a:p>
            <a:r>
              <a:rPr lang="en-US" dirty="0"/>
              <a:t>It is also evident with the obvious popularity of </a:t>
            </a:r>
            <a:r>
              <a:rPr lang="en-US" dirty="0" err="1"/>
              <a:t>Infographics</a:t>
            </a:r>
            <a:r>
              <a:rPr lang="en-US" dirty="0"/>
              <a:t>. It can be seen in the evolution of </a:t>
            </a:r>
            <a:r>
              <a:rPr lang="en-US" dirty="0" err="1"/>
              <a:t>Facebook</a:t>
            </a:r>
            <a:r>
              <a:rPr lang="en-US" dirty="0"/>
              <a:t> and the emergence of Google+. The images are bigger and beautiful than ever before. Share them on Twitter and watch your engagement and your content sharing grow. </a:t>
            </a:r>
          </a:p>
          <a:p>
            <a:r>
              <a:rPr lang="en-US" dirty="0"/>
              <a:t>7. Automate Twitter</a:t>
            </a:r>
          </a:p>
          <a:p>
            <a:r>
              <a:rPr lang="en-US" dirty="0"/>
              <a:t>Many social media purists don’t agree with this but it works and saves a lot of time. I have been </a:t>
            </a:r>
            <a:r>
              <a:rPr lang="en-US" dirty="0" err="1"/>
              <a:t>labelled</a:t>
            </a:r>
            <a:r>
              <a:rPr lang="en-US" dirty="0"/>
              <a:t> a Twitter maverick by some but my principle on this is to “a</a:t>
            </a:r>
            <a:r>
              <a:rPr lang="en-US" i="1" dirty="0"/>
              <a:t>utomate the content distribution but not the conversation</a:t>
            </a:r>
            <a:r>
              <a:rPr lang="en-US" dirty="0"/>
              <a:t>“. This balances efficiency with engagement. I automate the tweeting of my content about 90% of the time. It provides visibility online and it keeps my content in the Twitter stream. I tweet on average one tweet every 15 minutes.</a:t>
            </a:r>
          </a:p>
          <a:p>
            <a:r>
              <a:rPr lang="en-US" dirty="0"/>
              <a:t>The two tools that save me 60-70 hours a week and let me sleep are Twitterfeed.com and Social Oomph Professional (a paid service that costs me about $25 a month)</a:t>
            </a:r>
          </a:p>
          <a:p>
            <a:r>
              <a:rPr lang="en-US" dirty="0"/>
              <a:t>Productivity  tool #1. </a:t>
            </a:r>
            <a:r>
              <a:rPr lang="en-US" dirty="0" err="1">
                <a:hlinkClick r:id="rId10"/>
              </a:rPr>
              <a:t>Socialoomph</a:t>
            </a:r>
            <a:endParaRPr lang="en-US" dirty="0"/>
          </a:p>
          <a:p>
            <a:r>
              <a:rPr lang="en-US" dirty="0"/>
              <a:t>This saves me about 80 hours a week at least. I use social oomph several ways but mostly for these two tasks</a:t>
            </a:r>
          </a:p>
          <a:p>
            <a:r>
              <a:rPr lang="en-US" dirty="0"/>
              <a:t>Automates the sending of my tweets</a:t>
            </a:r>
          </a:p>
          <a:p>
            <a:r>
              <a:rPr lang="en-US" dirty="0"/>
              <a:t>Automatically follows people back ( I can’t follow manually back 3,000 people a month, I need to sleep!)</a:t>
            </a:r>
          </a:p>
          <a:p>
            <a:r>
              <a:rPr lang="en-US" dirty="0"/>
              <a:t>Productivity  tool #2. </a:t>
            </a:r>
            <a:r>
              <a:rPr lang="en-US" dirty="0" err="1">
                <a:hlinkClick r:id="rId11"/>
              </a:rPr>
              <a:t>Twitterfeed</a:t>
            </a:r>
            <a:endParaRPr lang="en-US" dirty="0"/>
          </a:p>
          <a:p>
            <a:r>
              <a:rPr lang="en-US" dirty="0"/>
              <a:t>I enjoy sharing other bloggers content that I trust. Twitterfeed.com enables me to share their content on Twitter automatically by detecting their RSS feed when they publish their post.</a:t>
            </a:r>
          </a:p>
          <a:p>
            <a:r>
              <a:rPr lang="en-US" dirty="0"/>
              <a:t>It achieves two objectives. It enables me to continue to share content that adds value and secondly sharing content from other bloggers sometimes ends up in them sharing your content. Send it with their Twitter handle so they know you have tweeted their link. That is what I call a win-win!</a:t>
            </a:r>
          </a:p>
          <a:p>
            <a:r>
              <a:rPr lang="en-US" dirty="0"/>
              <a:t>8. Learn the art of the Twitter headline</a:t>
            </a:r>
          </a:p>
          <a:p>
            <a:r>
              <a:rPr lang="en-US" dirty="0"/>
              <a:t>In a world where everyone is time poor you have only seconds to make them click. Your headline is the start of the seduction. It applies to all of your content but on Twitter it is vital. </a:t>
            </a:r>
          </a:p>
          <a:p>
            <a:r>
              <a:rPr lang="en-US" dirty="0"/>
              <a:t>9. Tweet to all your social network accounts</a:t>
            </a:r>
          </a:p>
          <a:p>
            <a:r>
              <a:rPr lang="en-US" dirty="0"/>
              <a:t>We all have our preferred social networks. Some are </a:t>
            </a:r>
            <a:r>
              <a:rPr lang="en-US" dirty="0" err="1"/>
              <a:t>Facebook</a:t>
            </a:r>
            <a:r>
              <a:rPr lang="en-US" dirty="0"/>
              <a:t> fanatics, others are LinkedIn legends and some are Twitter twerps. Don’t miss a chance to get your content and brand where your customers hang out. Tweet links to content on a variety </a:t>
            </a:r>
            <a:r>
              <a:rPr lang="en-US" dirty="0" err="1"/>
              <a:t>od</a:t>
            </a:r>
            <a:r>
              <a:rPr lang="en-US" dirty="0"/>
              <a:t> social networks.</a:t>
            </a:r>
          </a:p>
          <a:p>
            <a:r>
              <a:rPr lang="en-US" dirty="0"/>
              <a:t>Edelman publishes a trust  barometer every year to measure what creates trust online. They have discovered that if someone only sees your brand once your trust factor is only 4%. If they see you mentioned 3-5 times it rises above 50%.</a:t>
            </a:r>
          </a:p>
          <a:p>
            <a:r>
              <a:rPr lang="en-US" dirty="0"/>
              <a:t>The lesson here is “</a:t>
            </a:r>
            <a:r>
              <a:rPr lang="en-US" i="1" dirty="0"/>
              <a:t>be seen everywhere</a:t>
            </a:r>
            <a:r>
              <a:rPr lang="en-US" dirty="0"/>
              <a:t>” Tweet links to content that is published to the major social networks in a variety of formats.</a:t>
            </a:r>
          </a:p>
          <a:p>
            <a:r>
              <a:rPr lang="en-US" dirty="0"/>
              <a:t>10. Tweets should have a home</a:t>
            </a:r>
          </a:p>
          <a:p>
            <a:r>
              <a:rPr lang="en-US" dirty="0"/>
              <a:t>Your Twitter account should link to a home that you own. You should also be tweeting links to take people to that hub (it could be a blog or a website). Don’t build your home portal to the web on </a:t>
            </a:r>
            <a:r>
              <a:rPr lang="en-US" dirty="0" err="1"/>
              <a:t>someome</a:t>
            </a:r>
            <a:r>
              <a:rPr lang="en-US" dirty="0"/>
              <a:t> else’s platform. Build your own foundation and hub. This should be a blog with your domain name and that is self hosted.</a:t>
            </a:r>
          </a:p>
          <a:p>
            <a:r>
              <a:rPr lang="en-US" dirty="0"/>
              <a:t>Don’t sign away your rights to your content to someone else. Sure, post your articles to your </a:t>
            </a:r>
            <a:r>
              <a:rPr lang="en-US" dirty="0" err="1"/>
              <a:t>Facebook</a:t>
            </a:r>
            <a:r>
              <a:rPr lang="en-US" dirty="0"/>
              <a:t> page or a </a:t>
            </a:r>
            <a:r>
              <a:rPr lang="en-US" dirty="0" err="1"/>
              <a:t>Tumblr</a:t>
            </a:r>
            <a:r>
              <a:rPr lang="en-US" dirty="0"/>
              <a:t> account but don’t hand over the keys to a landlord, you never know when he might want to sell or demolish your home. Invest in your own online asset.</a:t>
            </a:r>
          </a:p>
          <a:p>
            <a:r>
              <a:rPr lang="en-US" dirty="0"/>
              <a:t>11. Tweet with purpose and passion</a:t>
            </a:r>
          </a:p>
          <a:p>
            <a:r>
              <a:rPr lang="en-US" dirty="0"/>
              <a:t>This will provide the focus and the why for building an online brand in your category of choice.</a:t>
            </a:r>
          </a:p>
          <a:p>
            <a:r>
              <a:rPr lang="en-US" dirty="0"/>
              <a:t>On Twitter I tweet about subjects that are the intersection of my passions and interests that combined provide nuclear fuel to drive my social media </a:t>
            </a:r>
            <a:r>
              <a:rPr lang="en-US" dirty="0" err="1"/>
              <a:t>endeavours</a:t>
            </a:r>
            <a:r>
              <a:rPr lang="en-US" dirty="0"/>
              <a:t>. You need to plug your tweets into that power source. It provides the rocket fuel to rise early, it provides the energy to stay up </a:t>
            </a:r>
            <a:r>
              <a:rPr lang="en-US" dirty="0" err="1"/>
              <a:t>late,it</a:t>
            </a:r>
            <a:r>
              <a:rPr lang="en-US" dirty="0"/>
              <a:t> provides the ideas and the inspiration for the writing and the content. Many of us have many things we love but you will need to choose the topic area for your Twitter account and blog and stick to it.</a:t>
            </a:r>
          </a:p>
          <a:p>
            <a:r>
              <a:rPr lang="en-US" dirty="0"/>
              <a:t>12. Be relentless</a:t>
            </a:r>
          </a:p>
          <a:p>
            <a:r>
              <a:rPr lang="en-US" dirty="0"/>
              <a:t>Stephen King writes one word at a time but he produces 2,000 words a day 7 days a week. This is what we call relentless. What enables him to do this is his passion for his craft. This is the fuel. You need to be relentless in the production of content to tweet and the use of Twitter to market and distribute that content.</a:t>
            </a:r>
          </a:p>
          <a:p>
            <a:r>
              <a:rPr lang="en-US" dirty="0"/>
              <a:t>One tweet at a time.</a:t>
            </a:r>
          </a:p>
          <a:p>
            <a:r>
              <a:rPr lang="en-US" dirty="0"/>
              <a:t>One last thing</a:t>
            </a:r>
          </a:p>
          <a:p>
            <a:r>
              <a:rPr lang="en-US" dirty="0"/>
              <a:t>If you haven’t put a Twitter sharing function on your website or blog then do it “now”. Don’t make it hard for people to share your content on your online portal and home.</a:t>
            </a:r>
          </a:p>
          <a:p>
            <a:r>
              <a:rPr lang="en-US" dirty="0"/>
              <a:t>Read more at </a:t>
            </a:r>
            <a:r>
              <a:rPr lang="en-US" dirty="0">
                <a:hlinkClick r:id="rId3"/>
              </a:rPr>
              <a:t>http://www.jeffbullas.com/2012/06/10/12-keys-to-success-on-twitter/#jfExoXhuDVVdzGlu.99</a:t>
            </a:r>
            <a:r>
              <a:rPr lang="en-US" dirty="0"/>
              <a:t> </a:t>
            </a:r>
            <a:br>
              <a:rPr lang="en-US" dirty="0"/>
            </a:br>
            <a:endParaRPr lang="en-US" dirty="0"/>
          </a:p>
          <a:p>
            <a:pPr marL="0" indent="0">
              <a:buNone/>
            </a:pPr>
            <a:endParaRPr lang="fr-BE" dirty="0"/>
          </a:p>
        </p:txBody>
      </p:sp>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651257" y="1571054"/>
            <a:ext cx="5487981" cy="214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4" name="Picture 2" descr="http://2.bp.blogspot.com/-d3rdlRkrQTM/UUGdcSXQcLI/AAAAAAAABWc/wW6R9TS9AK8/s640/NJI_twitter-infographie.jpg"/>
          <p:cNvPicPr>
            <a:picLocks noChangeAspect="1" noChangeArrowheads="1"/>
          </p:cNvPicPr>
          <p:nvPr/>
        </p:nvPicPr>
        <p:blipFill>
          <a:blip r:embed="rId13" cstate="print"/>
          <a:srcRect/>
          <a:stretch>
            <a:fillRect/>
          </a:stretch>
        </p:blipFill>
        <p:spPr bwMode="auto">
          <a:xfrm>
            <a:off x="2339752" y="1556792"/>
            <a:ext cx="3156593" cy="3258419"/>
          </a:xfrm>
          <a:prstGeom prst="rect">
            <a:avLst/>
          </a:prstGeom>
          <a:noFill/>
        </p:spPr>
      </p:pic>
    </p:spTree>
    <p:extLst>
      <p:ext uri="{BB962C8B-B14F-4D97-AF65-F5344CB8AC3E}">
        <p14:creationId xmlns:p14="http://schemas.microsoft.com/office/powerpoint/2010/main" xmlns="" val="234113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Google +</a:t>
            </a:r>
            <a:endParaRPr lang="fr-FR" dirty="0"/>
          </a:p>
        </p:txBody>
      </p:sp>
      <p:sp>
        <p:nvSpPr>
          <p:cNvPr id="3" name="Espace réservé du contenu 2"/>
          <p:cNvSpPr>
            <a:spLocks noGrp="1"/>
          </p:cNvSpPr>
          <p:nvPr>
            <p:ph idx="1"/>
          </p:nvPr>
        </p:nvSpPr>
        <p:spPr/>
        <p:txBody>
          <a:bodyPr>
            <a:normAutofit fontScale="40000" lnSpcReduction="20000"/>
          </a:bodyPr>
          <a:lstStyle/>
          <a:p>
            <a:r>
              <a:rPr lang="en-US" dirty="0"/>
              <a:t>Why You Shouldn’t Ignore Google+ Anymore</a:t>
            </a:r>
          </a:p>
          <a:p>
            <a:r>
              <a:rPr lang="en-US" dirty="0"/>
              <a:t>Written </a:t>
            </a:r>
            <a:r>
              <a:rPr lang="en-US" i="1" dirty="0"/>
              <a:t>by</a:t>
            </a:r>
            <a:r>
              <a:rPr lang="en-US" dirty="0"/>
              <a:t> </a:t>
            </a:r>
            <a:r>
              <a:rPr lang="en-US" dirty="0">
                <a:hlinkClick r:id="rId2" tooltip="Posts by Jeff Bullas"/>
              </a:rPr>
              <a:t>Jeff Bullas</a:t>
            </a:r>
            <a:r>
              <a:rPr lang="en-US" dirty="0"/>
              <a:t> - </a:t>
            </a:r>
            <a:r>
              <a:rPr lang="en-US" dirty="0">
                <a:hlinkClick r:id="rId3"/>
              </a:rPr>
              <a:t>79 Comments</a:t>
            </a:r>
            <a:r>
              <a:rPr lang="en-US" dirty="0"/>
              <a:t/>
            </a:r>
            <a:br>
              <a:rPr lang="en-US" dirty="0"/>
            </a:br>
            <a:r>
              <a:rPr lang="en-US" dirty="0"/>
              <a:t>Categories: </a:t>
            </a:r>
            <a:r>
              <a:rPr lang="en-US" dirty="0">
                <a:hlinkClick r:id="rId4" tooltip="View all posts in Google Plus"/>
              </a:rPr>
              <a:t>Google Plus</a:t>
            </a:r>
            <a:r>
              <a:rPr lang="en-US" dirty="0"/>
              <a:t>, </a:t>
            </a:r>
            <a:r>
              <a:rPr lang="en-US" dirty="0">
                <a:hlinkClick r:id="rId5" tooltip="View all posts in Social Media"/>
              </a:rPr>
              <a:t>Social Media</a:t>
            </a:r>
            <a:r>
              <a:rPr lang="en-US" dirty="0"/>
              <a:t>, </a:t>
            </a:r>
            <a:r>
              <a:rPr lang="en-US" dirty="0">
                <a:hlinkClick r:id="rId6" tooltip="View all posts in Social Networks"/>
              </a:rPr>
              <a:t>Social Networks</a:t>
            </a:r>
            <a:r>
              <a:rPr lang="en-US" dirty="0"/>
              <a:t> </a:t>
            </a:r>
          </a:p>
          <a:p>
            <a:r>
              <a:rPr lang="en-US" dirty="0"/>
              <a:t>Google+ has now been with us for one year.</a:t>
            </a:r>
          </a:p>
          <a:p>
            <a:r>
              <a:rPr lang="en-US" dirty="0"/>
              <a:t>It just seems like yesterday when it was announced.</a:t>
            </a:r>
          </a:p>
          <a:p>
            <a:r>
              <a:rPr lang="en-US" dirty="0"/>
              <a:t>Part of me said “</a:t>
            </a:r>
            <a:r>
              <a:rPr lang="en-US" i="1" dirty="0"/>
              <a:t>not another social network</a:t>
            </a:r>
            <a:r>
              <a:rPr lang="en-US" dirty="0"/>
              <a:t>” while the other curious Jeff thought “</a:t>
            </a:r>
            <a:r>
              <a:rPr lang="en-US" i="1" dirty="0"/>
              <a:t>this could be what we need to keep </a:t>
            </a:r>
            <a:r>
              <a:rPr lang="en-US" i="1" dirty="0" err="1"/>
              <a:t>Facebook</a:t>
            </a:r>
            <a:r>
              <a:rPr lang="en-US" i="1" dirty="0"/>
              <a:t> honest</a:t>
            </a:r>
            <a:r>
              <a:rPr lang="en-US" dirty="0"/>
              <a:t>”</a:t>
            </a:r>
          </a:p>
          <a:p>
            <a:r>
              <a:rPr lang="en-US" dirty="0"/>
              <a:t>12 months later it appears that it is now the third largest social network in the English speaking world behind Twitter and of course </a:t>
            </a:r>
            <a:r>
              <a:rPr lang="en-US" dirty="0" err="1"/>
              <a:t>Facebook</a:t>
            </a:r>
            <a:r>
              <a:rPr lang="en-US" dirty="0"/>
              <a:t>.</a:t>
            </a:r>
          </a:p>
          <a:p>
            <a:r>
              <a:rPr lang="en-US" dirty="0"/>
              <a:t>What a lot of  people don’t realize as cocooned westerners is that we don’t have a monopoly on successful social networks with </a:t>
            </a:r>
            <a:r>
              <a:rPr lang="en-US" dirty="0" err="1">
                <a:hlinkClick r:id="rId7"/>
              </a:rPr>
              <a:t>Sina</a:t>
            </a:r>
            <a:r>
              <a:rPr lang="en-US" dirty="0">
                <a:hlinkClick r:id="rId7"/>
              </a:rPr>
              <a:t> </a:t>
            </a:r>
            <a:r>
              <a:rPr lang="en-US" dirty="0" err="1">
                <a:hlinkClick r:id="rId7"/>
              </a:rPr>
              <a:t>Weibo</a:t>
            </a:r>
            <a:r>
              <a:rPr lang="en-US" dirty="0"/>
              <a:t> in China having over  300 million users with over 100 million messages being posted every day.</a:t>
            </a:r>
          </a:p>
          <a:p>
            <a:r>
              <a:rPr lang="en-US" dirty="0"/>
              <a:t>It does appear though that it is now possible that Google+ will be knocking on </a:t>
            </a:r>
            <a:r>
              <a:rPr lang="en-US" dirty="0" err="1"/>
              <a:t>Facebook’s</a:t>
            </a:r>
            <a:r>
              <a:rPr lang="en-US" dirty="0"/>
              <a:t> door within a couple years.</a:t>
            </a:r>
          </a:p>
          <a:p>
            <a:r>
              <a:rPr lang="en-US" dirty="0"/>
              <a:t>Google+ Hits 250 Million Users</a:t>
            </a:r>
          </a:p>
          <a:p>
            <a:r>
              <a:rPr lang="en-US" dirty="0"/>
              <a:t>The actual hard numbers that Google+ has just announced at the I/O conference is that in just one year it has grown from zero to 250 million plus users. That is growth in anyone’s language.</a:t>
            </a:r>
          </a:p>
          <a:p>
            <a:r>
              <a:rPr lang="en-US" dirty="0"/>
              <a:t>What are some of the other facts, figures and statistics that are worth noting.</a:t>
            </a:r>
          </a:p>
          <a:p>
            <a:r>
              <a:rPr lang="en-US" dirty="0"/>
              <a:t>150 million monthly users</a:t>
            </a:r>
          </a:p>
          <a:p>
            <a:r>
              <a:rPr lang="en-US" dirty="0"/>
              <a:t>75 million daily users</a:t>
            </a:r>
          </a:p>
          <a:p>
            <a:r>
              <a:rPr lang="en-US" dirty="0"/>
              <a:t>Google+ active users spend over 60 minutes a day across Google products</a:t>
            </a:r>
          </a:p>
          <a:p>
            <a:r>
              <a:rPr lang="en-US" dirty="0"/>
              <a:t>Google+ users spend on average 12 minutes per day in the Google+ (</a:t>
            </a:r>
            <a:r>
              <a:rPr lang="en-US" i="1" dirty="0"/>
              <a:t>that is 360 minutes per month which compares very favorably to </a:t>
            </a:r>
            <a:r>
              <a:rPr lang="en-US" i="1" dirty="0" err="1"/>
              <a:t>Facebooks</a:t>
            </a:r>
            <a:r>
              <a:rPr lang="en-US" i="1" dirty="0"/>
              <a:t> 441 minutes per month</a:t>
            </a:r>
            <a:r>
              <a:rPr lang="en-US" dirty="0"/>
              <a:t>)</a:t>
            </a:r>
          </a:p>
          <a:p>
            <a:r>
              <a:rPr lang="en-US" dirty="0"/>
              <a:t>The Google+ team shipped a new build every day for the whole year, except one Friday in August. (</a:t>
            </a:r>
            <a:r>
              <a:rPr lang="en-US" i="1" dirty="0"/>
              <a:t>that is what happens when you have deep pockets with Google+ rumored to have been developed at a cost of over $500 million</a:t>
            </a:r>
            <a:r>
              <a:rPr lang="en-US" dirty="0"/>
              <a:t>)</a:t>
            </a:r>
          </a:p>
          <a:p>
            <a:r>
              <a:rPr lang="en-US" dirty="0"/>
              <a:t>The time spent by users per month puts another face on previous reports that Google+ engagement was poor.</a:t>
            </a:r>
          </a:p>
          <a:p>
            <a:r>
              <a:rPr lang="en-US" dirty="0"/>
              <a:t>Other Important  Announcements</a:t>
            </a:r>
          </a:p>
          <a:p>
            <a:r>
              <a:rPr lang="en-US" dirty="0"/>
              <a:t>Google isn’t sitting on its hands and continues to roll out new features for Google+ and complimentary products and services.</a:t>
            </a:r>
          </a:p>
          <a:p>
            <a:r>
              <a:rPr lang="en-US" dirty="0"/>
              <a:t>It is worth pointing out that  Google considers Google+ not comparable to other competing social platforms because all its different products, and particularly YouTube, Gmail and Google+ really constituted a ‘social graph’- one that would create an entire Google experience.</a:t>
            </a:r>
          </a:p>
          <a:p>
            <a:r>
              <a:rPr lang="en-US" dirty="0"/>
              <a:t>Google sees it as “</a:t>
            </a:r>
            <a:r>
              <a:rPr lang="en-US" i="1" dirty="0"/>
              <a:t>core</a:t>
            </a:r>
            <a:r>
              <a:rPr lang="en-US" dirty="0"/>
              <a:t>” to its ecosystem and considers it absolutely vital to embed social interaction with its competitive advantage in search – by making search more relevant to user experience.</a:t>
            </a:r>
          </a:p>
          <a:p>
            <a:r>
              <a:rPr lang="en-US" dirty="0"/>
              <a:t>So what are the other key announcements?</a:t>
            </a:r>
          </a:p>
          <a:p>
            <a:r>
              <a:rPr lang="en-US" dirty="0"/>
              <a:t>1. Google+ Tablet</a:t>
            </a:r>
          </a:p>
          <a:p>
            <a:r>
              <a:rPr lang="en-US" dirty="0"/>
              <a:t>When I bought my </a:t>
            </a:r>
            <a:r>
              <a:rPr lang="en-US" dirty="0" err="1"/>
              <a:t>iPhone</a:t>
            </a:r>
            <a:r>
              <a:rPr lang="en-US" dirty="0"/>
              <a:t> 3 years ago it changed how I worked and played. My </a:t>
            </a:r>
            <a:r>
              <a:rPr lang="en-US" dirty="0" err="1"/>
              <a:t>iPad</a:t>
            </a:r>
            <a:r>
              <a:rPr lang="en-US" dirty="0"/>
              <a:t> has taken that to a new level again. The issue for a lot of  people is the price point that the Apple tablet starts at.</a:t>
            </a:r>
          </a:p>
          <a:p>
            <a:r>
              <a:rPr lang="en-US" dirty="0"/>
              <a:t>Google+ has announced a new tablet that will now make it possible to put an affordable tablet in everyone’s hands. The Google Nexus 7 will come in at a price point of only $199. Amazon now has a serious competitor to its Kindle Fire.</a:t>
            </a:r>
          </a:p>
          <a:p>
            <a:r>
              <a:rPr lang="en-US" dirty="0"/>
              <a:t>The key specifications you might like to know about.</a:t>
            </a:r>
          </a:p>
          <a:p>
            <a:r>
              <a:rPr lang="en-US" dirty="0"/>
              <a:t>7 inch screen</a:t>
            </a:r>
          </a:p>
          <a:p>
            <a:r>
              <a:rPr lang="en-US" dirty="0"/>
              <a:t>Operating system is Android 4.1 (playfully titled “Jelly Bean”)</a:t>
            </a:r>
          </a:p>
          <a:p>
            <a:r>
              <a:rPr lang="en-US" dirty="0"/>
              <a:t>Ships with Chrome for Android for the first time</a:t>
            </a:r>
          </a:p>
          <a:p>
            <a:r>
              <a:rPr lang="en-US" dirty="0"/>
              <a:t>1280 x 800 resolution screen</a:t>
            </a:r>
          </a:p>
          <a:p>
            <a:r>
              <a:rPr lang="en-US" dirty="0"/>
              <a:t>8 </a:t>
            </a:r>
            <a:r>
              <a:rPr lang="en-US" dirty="0" err="1"/>
              <a:t>Gb</a:t>
            </a:r>
            <a:r>
              <a:rPr lang="en-US" dirty="0"/>
              <a:t> of  Memory (next model up comes with 16Gb for $249)</a:t>
            </a:r>
          </a:p>
          <a:p>
            <a:r>
              <a:rPr lang="en-US" dirty="0"/>
              <a:t>What is also worth noting is that Google’s Play which is Google’s online market for Android apps, movies , music and books (</a:t>
            </a:r>
            <a:r>
              <a:rPr lang="en-US" i="1" dirty="0"/>
              <a:t>with currently 20 billion downloads</a:t>
            </a:r>
            <a:r>
              <a:rPr lang="en-US" dirty="0"/>
              <a:t>) is out to become a serious competitor to the Apple and Amazon stores. Also announced was the new feature of being able to buy movies and not just rent them.  So watch this space, Apple and Amazon need some competition to help keep prices down!</a:t>
            </a:r>
          </a:p>
          <a:p>
            <a:r>
              <a:rPr lang="en-US" dirty="0"/>
              <a:t>I think I need to buy one for my Mum and Dad. Maybe I should buy it for myself first to make sure it provides a good user experience.</a:t>
            </a:r>
          </a:p>
          <a:p>
            <a:r>
              <a:rPr lang="en-US" dirty="0"/>
              <a:t>2. Google+ Events</a:t>
            </a:r>
          </a:p>
          <a:p>
            <a:r>
              <a:rPr lang="en-US" dirty="0"/>
              <a:t>I noticed when I logged on to Google+ early this morning that a light box announcing a new feature was hovering over my Google+ account page.</a:t>
            </a:r>
          </a:p>
          <a:p>
            <a:r>
              <a:rPr lang="en-US" dirty="0"/>
              <a:t>Google+ has made it easy to create and market your event, whether that is a party or a conference. Google+ ways it is “f</a:t>
            </a:r>
            <a:r>
              <a:rPr lang="en-US" i="1" dirty="0"/>
              <a:t>or before, during and after your party</a:t>
            </a:r>
            <a:r>
              <a:rPr lang="en-US" dirty="0"/>
              <a:t>”</a:t>
            </a:r>
          </a:p>
          <a:p>
            <a:r>
              <a:rPr lang="en-US" dirty="0"/>
              <a:t>It offers these highlights.</a:t>
            </a:r>
          </a:p>
          <a:p>
            <a:r>
              <a:rPr lang="en-US" dirty="0"/>
              <a:t>24 </a:t>
            </a:r>
            <a:r>
              <a:rPr lang="en-US" dirty="0" err="1"/>
              <a:t>cinemagraphic</a:t>
            </a:r>
            <a:r>
              <a:rPr lang="en-US" dirty="0"/>
              <a:t> themes (animated themes to show pictures to your invited guests)</a:t>
            </a:r>
          </a:p>
          <a:p>
            <a:r>
              <a:rPr lang="en-US" dirty="0"/>
              <a:t>You can invite anyone even if they are not on Google+ (by using their email)</a:t>
            </a:r>
          </a:p>
          <a:p>
            <a:r>
              <a:rPr lang="en-US" dirty="0"/>
              <a:t>Events are integrated into your Google calendar with a photo of the host</a:t>
            </a:r>
          </a:p>
          <a:p>
            <a:r>
              <a:rPr lang="en-US" dirty="0"/>
              <a:t>Your Google+ event guests can then be emailed to upload photos from the event</a:t>
            </a:r>
          </a:p>
          <a:p>
            <a:r>
              <a:rPr lang="en-US" dirty="0"/>
              <a:t>Google+ can aggregate all the photos from </a:t>
            </a:r>
            <a:r>
              <a:rPr lang="en-US" dirty="0" err="1"/>
              <a:t>tyhe</a:t>
            </a:r>
            <a:r>
              <a:rPr lang="en-US" dirty="0"/>
              <a:t> event in </a:t>
            </a:r>
            <a:r>
              <a:rPr lang="en-US" dirty="0" err="1"/>
              <a:t>chronlogical</a:t>
            </a:r>
            <a:r>
              <a:rPr lang="en-US" dirty="0"/>
              <a:t> order on a special page</a:t>
            </a:r>
          </a:p>
          <a:p>
            <a:r>
              <a:rPr lang="en-US" dirty="0"/>
              <a:t>Here is how to create an event.</a:t>
            </a:r>
          </a:p>
          <a:p>
            <a:r>
              <a:rPr lang="en-US" dirty="0"/>
              <a:t>It looks like it could be a stand out feature similar to the impact of Google+ “hangouts”</a:t>
            </a:r>
          </a:p>
          <a:p>
            <a:r>
              <a:rPr lang="en-US" dirty="0"/>
              <a:t>3. Google+ for </a:t>
            </a:r>
            <a:r>
              <a:rPr lang="en-US" dirty="0" err="1"/>
              <a:t>iPad</a:t>
            </a:r>
            <a:r>
              <a:rPr lang="en-US" dirty="0"/>
              <a:t> is Coming</a:t>
            </a:r>
          </a:p>
          <a:p>
            <a:r>
              <a:rPr lang="en-US" dirty="0"/>
              <a:t>Some of you may have been using Google+ on your </a:t>
            </a:r>
            <a:r>
              <a:rPr lang="en-US" dirty="0" err="1"/>
              <a:t>iPad</a:t>
            </a:r>
            <a:r>
              <a:rPr lang="en-US" dirty="0"/>
              <a:t> and it certainly needed a grownup version for the </a:t>
            </a:r>
            <a:r>
              <a:rPr lang="en-US" dirty="0" err="1"/>
              <a:t>iPad</a:t>
            </a:r>
            <a:r>
              <a:rPr lang="en-US" dirty="0"/>
              <a:t>. Google+ is promising that it isn’t far away.</a:t>
            </a:r>
          </a:p>
          <a:p>
            <a:r>
              <a:rPr lang="en-US" dirty="0"/>
              <a:t>The app is promising to be much better visually </a:t>
            </a:r>
            <a:r>
              <a:rPr lang="en-US" dirty="0" err="1"/>
              <a:t>organised</a:t>
            </a:r>
            <a:r>
              <a:rPr lang="en-US" dirty="0"/>
              <a:t>, so posts with more engagement are larger, and you scroll sideways to browse content.</a:t>
            </a:r>
          </a:p>
          <a:p>
            <a:r>
              <a:rPr lang="en-US" dirty="0"/>
              <a:t>Read more at </a:t>
            </a:r>
            <a:r>
              <a:rPr lang="en-US" dirty="0">
                <a:hlinkClick r:id="rId3"/>
              </a:rPr>
              <a:t>http://www.jeffbullas.com/2012/06/28/why-you-shouldnt-ignore-google-anymore/#qgCpsXiqaRZSBfTu.99</a:t>
            </a:r>
            <a:r>
              <a:rPr lang="en-US" dirty="0"/>
              <a:t> </a:t>
            </a:r>
            <a:br>
              <a:rPr lang="en-US" dirty="0"/>
            </a:br>
            <a:endParaRPr lang="en-US" dirty="0"/>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Linkedin</a:t>
            </a:r>
            <a:endParaRPr lang="fr-FR" dirty="0"/>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2286000" y="1859340"/>
            <a:ext cx="4572000" cy="3139321"/>
          </a:xfrm>
          <a:prstGeom prst="rect">
            <a:avLst/>
          </a:prstGeom>
        </p:spPr>
        <p:txBody>
          <a:bodyPr>
            <a:spAutoFit/>
          </a:bodyPr>
          <a:lstStyle/>
          <a:p>
            <a:r>
              <a:rPr lang="en-US" dirty="0" smtClean="0"/>
              <a:t>LinkedIn is very often ignored as a source to publish your content. It is especially powerful in the B2B market segments. If you have a look at the number of LinkedIn shares on this blog on various articles you will realize that it should be part of your marketing tactics. It is as simple as a </a:t>
            </a:r>
            <a:r>
              <a:rPr lang="en-US" dirty="0" err="1" smtClean="0"/>
              <a:t>Facebook</a:t>
            </a:r>
            <a:r>
              <a:rPr lang="en-US" dirty="0" smtClean="0"/>
              <a:t> </a:t>
            </a:r>
            <a:r>
              <a:rPr lang="en-US" dirty="0" err="1" smtClean="0"/>
              <a:t>update.Read</a:t>
            </a:r>
            <a:r>
              <a:rPr lang="en-US" dirty="0" smtClean="0"/>
              <a:t> more at </a:t>
            </a:r>
            <a:r>
              <a:rPr lang="en-US" dirty="0" smtClean="0">
                <a:hlinkClick r:id="rId2"/>
              </a:rPr>
              <a:t>http://www.jeffbullas.com/2012/07/03/5-simple-steps-to-marketing-your-blogs-content-with-social-media/#sLjYQMUdIKysJ2L0.99</a:t>
            </a:r>
            <a:r>
              <a:rPr lang="en-US" dirty="0" smtClean="0"/>
              <a:t>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Agenda</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Pinterest</a:t>
            </a:r>
            <a:endParaRPr lang="fr-FR" dirty="0"/>
          </a:p>
        </p:txBody>
      </p:sp>
      <p:sp>
        <p:nvSpPr>
          <p:cNvPr id="3" name="Espace réservé du contenu 2"/>
          <p:cNvSpPr>
            <a:spLocks noGrp="1"/>
          </p:cNvSpPr>
          <p:nvPr>
            <p:ph idx="1"/>
          </p:nvPr>
        </p:nvSpPr>
        <p:spPr/>
        <p:txBody>
          <a:bodyPr>
            <a:normAutofit fontScale="32500" lnSpcReduction="20000"/>
          </a:bodyPr>
          <a:lstStyle/>
          <a:p>
            <a:r>
              <a:rPr lang="en-US" dirty="0"/>
              <a:t>10 Creative Ways to Market on </a:t>
            </a:r>
            <a:r>
              <a:rPr lang="en-US" dirty="0" err="1"/>
              <a:t>Pinterest</a:t>
            </a:r>
            <a:endParaRPr lang="en-US" dirty="0"/>
          </a:p>
          <a:p>
            <a:r>
              <a:rPr lang="en-US" dirty="0"/>
              <a:t>Written </a:t>
            </a:r>
            <a:r>
              <a:rPr lang="en-US" i="1" dirty="0"/>
              <a:t>by</a:t>
            </a:r>
            <a:r>
              <a:rPr lang="en-US" dirty="0"/>
              <a:t> </a:t>
            </a:r>
            <a:r>
              <a:rPr lang="en-US" dirty="0">
                <a:hlinkClick r:id="rId2" tooltip="Posts by Jeff Bullas"/>
              </a:rPr>
              <a:t>Jeff Bullas</a:t>
            </a:r>
            <a:r>
              <a:rPr lang="en-US" dirty="0"/>
              <a:t> - </a:t>
            </a:r>
            <a:r>
              <a:rPr lang="en-US" dirty="0">
                <a:hlinkClick r:id="rId3"/>
              </a:rPr>
              <a:t>42 Comments</a:t>
            </a:r>
            <a:r>
              <a:rPr lang="en-US" dirty="0"/>
              <a:t/>
            </a:r>
            <a:br>
              <a:rPr lang="en-US" dirty="0"/>
            </a:br>
            <a:r>
              <a:rPr lang="en-US" dirty="0"/>
              <a:t>Categories: </a:t>
            </a:r>
            <a:r>
              <a:rPr lang="en-US" dirty="0">
                <a:hlinkClick r:id="rId4" tooltip="View all posts in Amazon Kindle"/>
              </a:rPr>
              <a:t>Amazon Kindle</a:t>
            </a:r>
            <a:r>
              <a:rPr lang="en-US" dirty="0"/>
              <a:t>, </a:t>
            </a:r>
            <a:r>
              <a:rPr lang="en-US" dirty="0">
                <a:hlinkClick r:id="rId5" tooltip="View all posts in E-Book"/>
              </a:rPr>
              <a:t>E-Book</a:t>
            </a:r>
            <a:r>
              <a:rPr lang="en-US" dirty="0"/>
              <a:t>, </a:t>
            </a:r>
            <a:r>
              <a:rPr lang="en-US" dirty="0" err="1">
                <a:hlinkClick r:id="rId6" tooltip="View all posts in eCommerce"/>
              </a:rPr>
              <a:t>eCommerce</a:t>
            </a:r>
            <a:r>
              <a:rPr lang="en-US" dirty="0"/>
              <a:t>, </a:t>
            </a:r>
            <a:r>
              <a:rPr lang="en-US" dirty="0" err="1">
                <a:hlinkClick r:id="rId7" tooltip="View all posts in Infographic"/>
              </a:rPr>
              <a:t>Infographic</a:t>
            </a:r>
            <a:r>
              <a:rPr lang="en-US" dirty="0"/>
              <a:t>, </a:t>
            </a:r>
            <a:r>
              <a:rPr lang="en-US" dirty="0">
                <a:hlinkClick r:id="rId8" tooltip="View all posts in Marketing"/>
              </a:rPr>
              <a:t>Marketing</a:t>
            </a:r>
            <a:r>
              <a:rPr lang="en-US" dirty="0"/>
              <a:t>, </a:t>
            </a:r>
            <a:r>
              <a:rPr lang="en-US" dirty="0" err="1">
                <a:hlinkClick r:id="rId9" tooltip="View all posts in Pinterest"/>
              </a:rPr>
              <a:t>Pinterest</a:t>
            </a:r>
            <a:r>
              <a:rPr lang="en-US" dirty="0"/>
              <a:t>, </a:t>
            </a:r>
            <a:r>
              <a:rPr lang="en-US" dirty="0">
                <a:hlinkClick r:id="rId10" tooltip="View all posts in Social Media"/>
              </a:rPr>
              <a:t>Social Media</a:t>
            </a:r>
            <a:r>
              <a:rPr lang="en-US" dirty="0"/>
              <a:t>, </a:t>
            </a:r>
            <a:r>
              <a:rPr lang="en-US" dirty="0">
                <a:hlinkClick r:id="rId11" tooltip="View all posts in Social Media Marketing"/>
              </a:rPr>
              <a:t>Social Media Marketing</a:t>
            </a:r>
            <a:r>
              <a:rPr lang="en-US" dirty="0"/>
              <a:t> </a:t>
            </a:r>
          </a:p>
          <a:p>
            <a:r>
              <a:rPr lang="en-US" dirty="0"/>
              <a:t>Marketing used to be simple.</a:t>
            </a:r>
          </a:p>
          <a:p>
            <a:r>
              <a:rPr lang="en-US" dirty="0"/>
              <a:t>You placed an advertisement in a magazine, the yellow pages or the local newspaper and people picked up the phone and called you or dropped into your place of business.</a:t>
            </a:r>
          </a:p>
          <a:p>
            <a:r>
              <a:rPr lang="en-US" dirty="0"/>
              <a:t>Now you have dozens of marketing channels you can use and the media is not just print, television and telemarketing.</a:t>
            </a:r>
          </a:p>
          <a:p>
            <a:r>
              <a:rPr lang="en-US" dirty="0"/>
              <a:t>The age of multimedia and multiple social networks is providing many choices and options.</a:t>
            </a:r>
          </a:p>
          <a:p>
            <a:r>
              <a:rPr lang="en-US" dirty="0"/>
              <a:t>Now, having freedom of choice is good but sifting through the options today for the average business owner is a marketing minefield.</a:t>
            </a:r>
          </a:p>
          <a:p>
            <a:r>
              <a:rPr lang="en-US" dirty="0"/>
              <a:t>Should it be email marketing, a </a:t>
            </a:r>
            <a:r>
              <a:rPr lang="en-US" dirty="0" err="1"/>
              <a:t>Facebook</a:t>
            </a:r>
            <a:r>
              <a:rPr lang="en-US" dirty="0"/>
              <a:t> campaign or a paid online campaign using Google </a:t>
            </a:r>
            <a:r>
              <a:rPr lang="en-US" dirty="0" err="1"/>
              <a:t>Adwords</a:t>
            </a:r>
            <a:r>
              <a:rPr lang="en-US" dirty="0"/>
              <a:t>.</a:t>
            </a:r>
          </a:p>
          <a:p>
            <a:r>
              <a:rPr lang="en-US" dirty="0"/>
              <a:t>Is investing in optimizing my website for search engines the right thing to do?</a:t>
            </a:r>
          </a:p>
          <a:p>
            <a:r>
              <a:rPr lang="en-US" dirty="0"/>
              <a:t>The digital economy is a challenge for all business owners who want to be noticed and remembered by their prospects and customers.</a:t>
            </a:r>
          </a:p>
          <a:p>
            <a:r>
              <a:rPr lang="en-US" dirty="0"/>
              <a:t>It’s a Crowded Web</a:t>
            </a:r>
          </a:p>
          <a:p>
            <a:r>
              <a:rPr lang="en-US" dirty="0"/>
              <a:t>The web is a very crowded place and with 550 million plus websites on the planet today you need to be innovative and do things a little differently to obtain that valuable attention.</a:t>
            </a:r>
          </a:p>
          <a:p>
            <a:r>
              <a:rPr lang="en-US" dirty="0" err="1"/>
              <a:t>Pinterest</a:t>
            </a:r>
            <a:r>
              <a:rPr lang="en-US" dirty="0"/>
              <a:t> is a fast emerging visually oriented social network that provides a platform that can bring out the creative marketer.</a:t>
            </a:r>
          </a:p>
          <a:p>
            <a:r>
              <a:rPr lang="en-US" dirty="0"/>
              <a:t>Online stores are discovering that it is even driving more sales than </a:t>
            </a:r>
            <a:r>
              <a:rPr lang="en-US" dirty="0" err="1"/>
              <a:t>Facebook</a:t>
            </a:r>
            <a:r>
              <a:rPr lang="en-US" dirty="0"/>
              <a:t>, which I covered in a </a:t>
            </a:r>
            <a:r>
              <a:rPr lang="en-US" dirty="0">
                <a:hlinkClick r:id="rId12"/>
              </a:rPr>
              <a:t>recent blog article about </a:t>
            </a:r>
            <a:r>
              <a:rPr lang="en-US" dirty="0" err="1">
                <a:hlinkClick r:id="rId12"/>
              </a:rPr>
              <a:t>Boticca</a:t>
            </a:r>
            <a:r>
              <a:rPr lang="en-US" dirty="0">
                <a:hlinkClick r:id="rId12"/>
              </a:rPr>
              <a:t> a boutique </a:t>
            </a:r>
            <a:r>
              <a:rPr lang="en-US" dirty="0" err="1">
                <a:hlinkClick r:id="rId12"/>
              </a:rPr>
              <a:t>eCommerce</a:t>
            </a:r>
            <a:r>
              <a:rPr lang="en-US" dirty="0">
                <a:hlinkClick r:id="rId12"/>
              </a:rPr>
              <a:t> company</a:t>
            </a:r>
            <a:r>
              <a:rPr lang="en-US" dirty="0"/>
              <a:t>.</a:t>
            </a:r>
          </a:p>
          <a:p>
            <a:r>
              <a:rPr lang="en-US" dirty="0"/>
              <a:t>Retail, Fashion and other B2C (Business to Consumer) business are often touted as the environments for creative marketing spirits to soar.</a:t>
            </a:r>
          </a:p>
          <a:p>
            <a:r>
              <a:rPr lang="en-US" dirty="0"/>
              <a:t>Creativity though is not limited to the </a:t>
            </a:r>
            <a:r>
              <a:rPr lang="en-US" dirty="0" err="1"/>
              <a:t>fashionistas</a:t>
            </a:r>
            <a:r>
              <a:rPr lang="en-US" dirty="0"/>
              <a:t>, designers and B2C marketers .</a:t>
            </a:r>
          </a:p>
          <a:p>
            <a:r>
              <a:rPr lang="en-US" dirty="0"/>
              <a:t>So how does a B2B business get creative on </a:t>
            </a:r>
            <a:r>
              <a:rPr lang="en-US" dirty="0" err="1"/>
              <a:t>Pinterest</a:t>
            </a:r>
            <a:r>
              <a:rPr lang="en-US" dirty="0"/>
              <a:t>?</a:t>
            </a:r>
          </a:p>
          <a:p>
            <a:r>
              <a:rPr lang="en-US" dirty="0"/>
              <a:t>Here are some ideas that almost any business, including B2B and B2C can apply.</a:t>
            </a:r>
          </a:p>
          <a:p>
            <a:r>
              <a:rPr lang="en-US" dirty="0"/>
              <a:t>10 Creative Ideas to Market on </a:t>
            </a:r>
            <a:r>
              <a:rPr lang="en-US" dirty="0" err="1"/>
              <a:t>Pinterest</a:t>
            </a:r>
            <a:endParaRPr lang="en-US" dirty="0"/>
          </a:p>
          <a:p>
            <a:r>
              <a:rPr lang="en-US" dirty="0"/>
              <a:t>Here are some simple but easily applied ideas to get your creative neurons pumping .</a:t>
            </a:r>
          </a:p>
          <a:p>
            <a:r>
              <a:rPr lang="en-US" dirty="0"/>
              <a:t>1. Pin your Videos</a:t>
            </a:r>
          </a:p>
          <a:p>
            <a:r>
              <a:rPr lang="en-US" dirty="0"/>
              <a:t>You’re maybe a company that has machinery or products that uses online videos to market your products and services. It could even be a “</a:t>
            </a:r>
            <a:r>
              <a:rPr lang="en-US" i="1" dirty="0"/>
              <a:t>How To</a:t>
            </a:r>
            <a:r>
              <a:rPr lang="en-US" dirty="0"/>
              <a:t>” educational video.</a:t>
            </a:r>
          </a:p>
          <a:p>
            <a:r>
              <a:rPr lang="en-US" dirty="0"/>
              <a:t>Typically companies are now starting to upload all their videos to YouTube as a matter of course as well as having them on their website.</a:t>
            </a:r>
          </a:p>
          <a:p>
            <a:r>
              <a:rPr lang="en-US" dirty="0"/>
              <a:t>These videos in the past could only be pinned directly from YouTube to </a:t>
            </a:r>
            <a:r>
              <a:rPr lang="en-US" dirty="0" err="1"/>
              <a:t>Pinterest</a:t>
            </a:r>
            <a:r>
              <a:rPr lang="en-US" dirty="0"/>
              <a:t>.</a:t>
            </a:r>
          </a:p>
          <a:p>
            <a:r>
              <a:rPr lang="en-US" dirty="0" err="1"/>
              <a:t>Pinterest</a:t>
            </a:r>
            <a:r>
              <a:rPr lang="en-US" dirty="0"/>
              <a:t> has just announced that it  now provides the facility to pin a </a:t>
            </a:r>
            <a:r>
              <a:rPr lang="en-US" dirty="0" err="1">
                <a:hlinkClick r:id="rId13"/>
              </a:rPr>
              <a:t>Vimeo</a:t>
            </a:r>
            <a:r>
              <a:rPr lang="en-US" dirty="0">
                <a:hlinkClick r:id="rId13"/>
              </a:rPr>
              <a:t> video.</a:t>
            </a:r>
            <a:endParaRPr lang="en-US" dirty="0"/>
          </a:p>
          <a:p>
            <a:r>
              <a:rPr lang="en-US" dirty="0"/>
              <a:t>2. Create a “Behind the Scenes” Board</a:t>
            </a:r>
          </a:p>
          <a:p>
            <a:r>
              <a:rPr lang="en-US" dirty="0" err="1">
                <a:hlinkClick r:id="rId14"/>
              </a:rPr>
              <a:t>Hubspot</a:t>
            </a:r>
            <a:r>
              <a:rPr lang="en-US" dirty="0"/>
              <a:t> personalize their company by revealing </a:t>
            </a:r>
            <a:r>
              <a:rPr lang="en-US" dirty="0">
                <a:hlinkClick r:id="rId15"/>
              </a:rPr>
              <a:t>behind the scenes activities at </a:t>
            </a:r>
            <a:r>
              <a:rPr lang="en-US" dirty="0" err="1">
                <a:hlinkClick r:id="rId15"/>
              </a:rPr>
              <a:t>Hubspot</a:t>
            </a:r>
            <a:r>
              <a:rPr lang="en-US" dirty="0"/>
              <a:t>.</a:t>
            </a:r>
          </a:p>
          <a:p>
            <a:r>
              <a:rPr lang="en-US" dirty="0"/>
              <a:t>Employees can and will generally share on their boards, photos of themselves and friends (</a:t>
            </a:r>
            <a:r>
              <a:rPr lang="en-US" i="1" dirty="0"/>
              <a:t>most people like getting noticed in this attention economy</a:t>
            </a:r>
            <a:r>
              <a:rPr lang="en-US" dirty="0"/>
              <a:t>).</a:t>
            </a:r>
          </a:p>
          <a:p>
            <a:r>
              <a:rPr lang="en-US" dirty="0"/>
              <a:t>This tactic further spreads the sharing of the </a:t>
            </a:r>
            <a:r>
              <a:rPr lang="en-US" dirty="0" err="1"/>
              <a:t>Hubspot</a:t>
            </a:r>
            <a:r>
              <a:rPr lang="en-US" dirty="0"/>
              <a:t> brand online.</a:t>
            </a:r>
          </a:p>
          <a:p>
            <a:r>
              <a:rPr lang="en-US" dirty="0"/>
              <a:t>Nothing like a bit of employee sourced marketing leverage!</a:t>
            </a:r>
          </a:p>
          <a:p>
            <a:r>
              <a:rPr lang="en-US" dirty="0"/>
              <a:t>3. Implement an “Events” </a:t>
            </a:r>
            <a:r>
              <a:rPr lang="en-US" dirty="0" err="1"/>
              <a:t>Pinboard</a:t>
            </a:r>
            <a:endParaRPr lang="en-US" dirty="0"/>
          </a:p>
          <a:p>
            <a:r>
              <a:rPr lang="en-US" dirty="0"/>
              <a:t>If you run an event for your business whether it is annual, regular or a “one off” then create a board to highlight attendees and speakers and so therefore crowd source your marketing.</a:t>
            </a:r>
          </a:p>
          <a:p>
            <a:r>
              <a:rPr lang="en-US" dirty="0"/>
              <a:t>The attendees I guarantee you will </a:t>
            </a:r>
            <a:r>
              <a:rPr lang="en-US" dirty="0" err="1"/>
              <a:t>will</a:t>
            </a:r>
            <a:r>
              <a:rPr lang="en-US" dirty="0"/>
              <a:t> </a:t>
            </a:r>
            <a:r>
              <a:rPr lang="en-US" dirty="0" err="1"/>
              <a:t>repin</a:t>
            </a:r>
            <a:r>
              <a:rPr lang="en-US" dirty="0"/>
              <a:t> and share their photos (</a:t>
            </a:r>
            <a:r>
              <a:rPr lang="en-US" i="1" dirty="0"/>
              <a:t>as long as you let them know with a follow up email after the event or a “Tweet” linking to the site</a:t>
            </a:r>
            <a:r>
              <a:rPr lang="en-US" dirty="0"/>
              <a:t>)</a:t>
            </a:r>
          </a:p>
          <a:p>
            <a:r>
              <a:rPr lang="en-US" dirty="0"/>
              <a:t>This in turn promotes your events and adds to the </a:t>
            </a:r>
            <a:r>
              <a:rPr lang="en-US" dirty="0" err="1"/>
              <a:t>virality</a:t>
            </a:r>
            <a:r>
              <a:rPr lang="en-US" dirty="0"/>
              <a:t> of your content and brand.</a:t>
            </a:r>
          </a:p>
          <a:p>
            <a:r>
              <a:rPr lang="en-US" dirty="0"/>
              <a:t>4. Highlight Other Businesses on </a:t>
            </a:r>
            <a:r>
              <a:rPr lang="en-US" dirty="0" err="1"/>
              <a:t>Pinterest</a:t>
            </a:r>
            <a:endParaRPr lang="en-US" dirty="0"/>
          </a:p>
          <a:p>
            <a:r>
              <a:rPr lang="en-US" dirty="0" err="1">
                <a:hlinkClick r:id="rId16"/>
              </a:rPr>
              <a:t>Behance</a:t>
            </a:r>
            <a:r>
              <a:rPr lang="en-US" dirty="0">
                <a:hlinkClick r:id="rId16"/>
              </a:rPr>
              <a:t> is a network</a:t>
            </a:r>
            <a:r>
              <a:rPr lang="en-US" dirty="0"/>
              <a:t> that promotes its members creative talents. It uses </a:t>
            </a:r>
            <a:r>
              <a:rPr lang="en-US" dirty="0" err="1"/>
              <a:t>Pinterest</a:t>
            </a:r>
            <a:r>
              <a:rPr lang="en-US" dirty="0"/>
              <a:t> to showcase their work.</a:t>
            </a:r>
          </a:p>
          <a:p>
            <a:r>
              <a:rPr lang="en-US" dirty="0"/>
              <a:t>This approach assists </a:t>
            </a:r>
            <a:r>
              <a:rPr lang="en-US" dirty="0" err="1"/>
              <a:t>Behance</a:t>
            </a:r>
            <a:r>
              <a:rPr lang="en-US" dirty="0"/>
              <a:t> and it also markets it members.</a:t>
            </a:r>
          </a:p>
          <a:p>
            <a:r>
              <a:rPr lang="en-US" dirty="0"/>
              <a:t>5. Create a Book Cover </a:t>
            </a:r>
            <a:r>
              <a:rPr lang="en-US" dirty="0" err="1"/>
              <a:t>Pinterest</a:t>
            </a:r>
            <a:r>
              <a:rPr lang="en-US" dirty="0"/>
              <a:t> Board</a:t>
            </a:r>
          </a:p>
          <a:p>
            <a:r>
              <a:rPr lang="en-US" dirty="0"/>
              <a:t>Many savvy marketers have discovered the power of an </a:t>
            </a:r>
            <a:r>
              <a:rPr lang="en-US" dirty="0" err="1"/>
              <a:t>ebook</a:t>
            </a:r>
            <a:r>
              <a:rPr lang="en-US" dirty="0"/>
              <a:t> whether you are selling to the B2C or B2B market categories.</a:t>
            </a:r>
          </a:p>
          <a:p>
            <a:r>
              <a:rPr lang="en-US" dirty="0"/>
              <a:t>Don’t forget to upload images of the front page of your eBook (or book) to </a:t>
            </a:r>
            <a:r>
              <a:rPr lang="en-US" dirty="0" err="1"/>
              <a:t>Pinterest</a:t>
            </a:r>
            <a:r>
              <a:rPr lang="en-US" dirty="0"/>
              <a:t>.</a:t>
            </a:r>
          </a:p>
          <a:p>
            <a:r>
              <a:rPr lang="en-US" dirty="0"/>
              <a:t>Pins could also be linked to the Amazon store by pinning from the Amazon Kindle page.</a:t>
            </a:r>
          </a:p>
          <a:p>
            <a:r>
              <a:rPr lang="en-US" dirty="0"/>
              <a:t>If you are promoting and allowing downloads to your eBook from your website or blog you could pin the image from that web page.</a:t>
            </a:r>
          </a:p>
          <a:p>
            <a:r>
              <a:rPr lang="en-US" dirty="0"/>
              <a:t>Here is an example of marketing eBooks on </a:t>
            </a:r>
            <a:r>
              <a:rPr lang="en-US" dirty="0" err="1"/>
              <a:t>Pinterest</a:t>
            </a:r>
            <a:r>
              <a:rPr lang="en-US" dirty="0"/>
              <a:t> from “</a:t>
            </a:r>
            <a:r>
              <a:rPr lang="en-US" dirty="0">
                <a:hlinkClick r:id="rId17"/>
              </a:rPr>
              <a:t>Writing with Style</a:t>
            </a:r>
            <a:r>
              <a:rPr lang="en-US" dirty="0"/>
              <a:t>”</a:t>
            </a:r>
          </a:p>
          <a:p>
            <a:r>
              <a:rPr lang="en-US" dirty="0"/>
              <a:t>6. Share Visuals from your Blog Posts</a:t>
            </a:r>
          </a:p>
          <a:p>
            <a:r>
              <a:rPr lang="en-US" dirty="0"/>
              <a:t>The images you use in your blog articles should be pinned to </a:t>
            </a:r>
            <a:r>
              <a:rPr lang="en-US" dirty="0" err="1"/>
              <a:t>Pinterest</a:t>
            </a:r>
            <a:r>
              <a:rPr lang="en-US" dirty="0"/>
              <a:t>. Compelling and engaging images will make people curious about the post content on </a:t>
            </a:r>
            <a:r>
              <a:rPr lang="en-US" dirty="0" err="1"/>
              <a:t>Pinterest</a:t>
            </a:r>
            <a:r>
              <a:rPr lang="en-US" dirty="0"/>
              <a:t> and makes it easy to click through to your article.</a:t>
            </a:r>
          </a:p>
          <a:p>
            <a:r>
              <a:rPr lang="en-US" dirty="0"/>
              <a:t>It is all about spreading the links.</a:t>
            </a:r>
          </a:p>
          <a:p>
            <a:r>
              <a:rPr lang="en-US" dirty="0"/>
              <a:t>7. Tap into the Visual Viral Power of </a:t>
            </a:r>
            <a:r>
              <a:rPr lang="en-US" dirty="0" err="1"/>
              <a:t>Infographics</a:t>
            </a:r>
            <a:endParaRPr lang="en-US" dirty="0"/>
          </a:p>
          <a:p>
            <a:r>
              <a:rPr lang="en-US" dirty="0" err="1"/>
              <a:t>Infographics</a:t>
            </a:r>
            <a:r>
              <a:rPr lang="en-US" dirty="0"/>
              <a:t> are “hot” and almost any industry or business segment has </a:t>
            </a:r>
            <a:r>
              <a:rPr lang="en-US" dirty="0" err="1"/>
              <a:t>infographics</a:t>
            </a:r>
            <a:r>
              <a:rPr lang="en-US" dirty="0"/>
              <a:t> that have been created.</a:t>
            </a:r>
          </a:p>
          <a:p>
            <a:r>
              <a:rPr lang="en-US" dirty="0"/>
              <a:t>In certain industries, especially technical and data rich categories of business </a:t>
            </a:r>
            <a:r>
              <a:rPr lang="en-US" dirty="0" err="1"/>
              <a:t>Infographics</a:t>
            </a:r>
            <a:r>
              <a:rPr lang="en-US" dirty="0"/>
              <a:t> are very popular.</a:t>
            </a:r>
          </a:p>
          <a:p>
            <a:r>
              <a:rPr lang="en-US" dirty="0"/>
              <a:t>Its about taking images that are relevant and using them to your advantage. I currently have</a:t>
            </a:r>
            <a:r>
              <a:rPr lang="en-US" dirty="0">
                <a:hlinkClick r:id="rId18"/>
              </a:rPr>
              <a:t> 97 </a:t>
            </a:r>
            <a:r>
              <a:rPr lang="en-US" dirty="0" err="1">
                <a:hlinkClick r:id="rId18"/>
              </a:rPr>
              <a:t>Infographics</a:t>
            </a:r>
            <a:r>
              <a:rPr lang="en-US" dirty="0">
                <a:hlinkClick r:id="rId18"/>
              </a:rPr>
              <a:t> pinned</a:t>
            </a:r>
            <a:r>
              <a:rPr lang="en-US" dirty="0"/>
              <a:t> on </a:t>
            </a:r>
            <a:r>
              <a:rPr lang="en-US" dirty="0" err="1"/>
              <a:t>Pinterest</a:t>
            </a:r>
            <a:r>
              <a:rPr lang="en-US" dirty="0"/>
              <a:t>, which I have found to drive significant traffic and on some days it has nearly matched </a:t>
            </a:r>
            <a:r>
              <a:rPr lang="en-US" dirty="0" err="1"/>
              <a:t>Facebook</a:t>
            </a:r>
            <a:r>
              <a:rPr lang="en-US" dirty="0"/>
              <a:t>.</a:t>
            </a:r>
          </a:p>
          <a:p>
            <a:r>
              <a:rPr lang="en-US" dirty="0"/>
              <a:t>8. Create a Staff Board</a:t>
            </a:r>
          </a:p>
          <a:p>
            <a:r>
              <a:rPr lang="en-US" dirty="0"/>
              <a:t>Take photos of staff members and share their bio’s. Firstly it will highlight the skills and expertise of your team and also further humanize the business.</a:t>
            </a:r>
          </a:p>
          <a:p>
            <a:r>
              <a:rPr lang="en-US" dirty="0"/>
              <a:t>9. Highlight your Products and Services with </a:t>
            </a:r>
            <a:r>
              <a:rPr lang="en-US" dirty="0" err="1"/>
              <a:t>Pinterest</a:t>
            </a:r>
            <a:r>
              <a:rPr lang="en-US" dirty="0"/>
              <a:t> Boards</a:t>
            </a:r>
          </a:p>
          <a:p>
            <a:r>
              <a:rPr lang="en-US" dirty="0"/>
              <a:t>Any businesses or </a:t>
            </a:r>
            <a:r>
              <a:rPr lang="en-US" dirty="0" err="1"/>
              <a:t>organisations</a:t>
            </a:r>
            <a:r>
              <a:rPr lang="en-US" dirty="0"/>
              <a:t> that have products and services have images that they use to represent them. It could even include charts, graphs or icons.</a:t>
            </a:r>
          </a:p>
          <a:p>
            <a:r>
              <a:rPr lang="en-US" dirty="0"/>
              <a:t>Think about images that represent those products and publish them to </a:t>
            </a:r>
            <a:r>
              <a:rPr lang="en-US" dirty="0" err="1"/>
              <a:t>Pinterest</a:t>
            </a:r>
            <a:r>
              <a:rPr lang="en-US" dirty="0"/>
              <a:t>. A printing company could provide examples of each of its categories it provides as services and use images to link to landing pages for placing orders, inquiries or calls to action.</a:t>
            </a:r>
          </a:p>
          <a:p>
            <a:r>
              <a:rPr lang="en-US" dirty="0">
                <a:hlinkClick r:id="rId19"/>
              </a:rPr>
              <a:t>A web design</a:t>
            </a:r>
            <a:r>
              <a:rPr lang="en-US" dirty="0"/>
              <a:t> company could put up its portfolio of web designs and logos.</a:t>
            </a:r>
          </a:p>
          <a:p>
            <a:r>
              <a:rPr lang="en-US" dirty="0"/>
              <a:t>10. Create </a:t>
            </a:r>
            <a:r>
              <a:rPr lang="en-US" dirty="0" err="1"/>
              <a:t>Slideshare</a:t>
            </a:r>
            <a:r>
              <a:rPr lang="en-US" dirty="0"/>
              <a:t> Presentations Boards</a:t>
            </a:r>
          </a:p>
          <a:p>
            <a:r>
              <a:rPr lang="en-US" dirty="0"/>
              <a:t>Many B2B and professional services companies in the information industries have </a:t>
            </a:r>
            <a:r>
              <a:rPr lang="en-US" dirty="0" err="1"/>
              <a:t>Powerpoint</a:t>
            </a:r>
            <a:r>
              <a:rPr lang="en-US" dirty="0"/>
              <a:t> presentations that should be:</a:t>
            </a:r>
          </a:p>
          <a:p>
            <a:r>
              <a:rPr lang="en-US" dirty="0"/>
              <a:t>Uploaded to </a:t>
            </a:r>
            <a:r>
              <a:rPr lang="en-US" dirty="0" err="1">
                <a:hlinkClick r:id="rId20"/>
              </a:rPr>
              <a:t>Slideshare</a:t>
            </a:r>
            <a:endParaRPr lang="en-US" dirty="0"/>
          </a:p>
          <a:p>
            <a:r>
              <a:rPr lang="en-US" dirty="0"/>
              <a:t>Included in a Blog article and embedded</a:t>
            </a:r>
          </a:p>
          <a:p>
            <a:r>
              <a:rPr lang="en-US" dirty="0"/>
              <a:t>Promoted on Twitter, </a:t>
            </a:r>
            <a:r>
              <a:rPr lang="en-US" dirty="0" err="1"/>
              <a:t>Facebook</a:t>
            </a:r>
            <a:r>
              <a:rPr lang="en-US" dirty="0"/>
              <a:t> and LinkedIn</a:t>
            </a:r>
          </a:p>
          <a:p>
            <a:r>
              <a:rPr lang="en-US" dirty="0"/>
              <a:t>Pinned to </a:t>
            </a:r>
            <a:r>
              <a:rPr lang="en-US" dirty="0" err="1"/>
              <a:t>Pinterest</a:t>
            </a:r>
            <a:endParaRPr lang="en-US" dirty="0"/>
          </a:p>
          <a:p>
            <a:r>
              <a:rPr lang="en-US" dirty="0"/>
              <a:t>I do this as a </a:t>
            </a:r>
            <a:r>
              <a:rPr lang="en-US" dirty="0" err="1"/>
              <a:t>a</a:t>
            </a:r>
            <a:r>
              <a:rPr lang="en-US" dirty="0"/>
              <a:t> matter of habit and it places my content and links onto social networks where millions of people are searching daily using keywords.</a:t>
            </a:r>
          </a:p>
          <a:p>
            <a:r>
              <a:rPr lang="en-US" dirty="0"/>
              <a:t>To give you an idea of how powerful this is, my </a:t>
            </a:r>
            <a:r>
              <a:rPr lang="en-US" dirty="0" err="1"/>
              <a:t>Slideshare</a:t>
            </a:r>
            <a:r>
              <a:rPr lang="en-US" dirty="0"/>
              <a:t> presentations have been viewed nearly 120,000 times by making it easy for people to discover and share on the networks they use.</a:t>
            </a:r>
          </a:p>
          <a:p>
            <a:r>
              <a:rPr lang="en-US" dirty="0"/>
              <a:t>Give your business the best chance of being “discovered” on the web.</a:t>
            </a:r>
          </a:p>
          <a:p>
            <a:r>
              <a:rPr lang="en-US" dirty="0"/>
              <a:t>Read more at </a:t>
            </a:r>
            <a:r>
              <a:rPr lang="en-US" dirty="0">
                <a:hlinkClick r:id="rId3"/>
              </a:rPr>
              <a:t>http://www.jeffbullas.com/2012/05/31/10-creative-ways-to-market-on-pinterest/#3Hd4exgpLB14Scsv.99</a:t>
            </a:r>
            <a:r>
              <a:rPr lang="en-US" dirty="0"/>
              <a:t> </a:t>
            </a:r>
            <a:br>
              <a:rPr lang="en-US" dirty="0"/>
            </a:br>
            <a:endParaRPr lang="en-US" dirty="0"/>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Community</a:t>
            </a:r>
            <a:r>
              <a:rPr lang="fr-BE" dirty="0" smtClean="0"/>
              <a:t> Manager</a:t>
            </a:r>
            <a:endParaRPr lang="fr-FR" dirty="0"/>
          </a:p>
        </p:txBody>
      </p:sp>
      <p:sp>
        <p:nvSpPr>
          <p:cNvPr id="3" name="Espace réservé du contenu 2"/>
          <p:cNvSpPr>
            <a:spLocks noGrp="1"/>
          </p:cNvSpPr>
          <p:nvPr>
            <p:ph idx="1"/>
          </p:nvPr>
        </p:nvSpPr>
        <p:spPr/>
        <p:txBody>
          <a:bodyPr/>
          <a:lstStyle/>
          <a:p>
            <a:pPr>
              <a:buFont typeface="Arial" pitchFamily="34" charset="0"/>
              <a:buChar char="•"/>
            </a:pPr>
            <a:r>
              <a:rPr lang="fr-BE" sz="2400" b="0" dirty="0" smtClean="0"/>
              <a:t>Développer la présence en ligne (publier, adapter, écouter</a:t>
            </a:r>
            <a:r>
              <a:rPr lang="fr-BE" sz="2400" b="0" smtClean="0"/>
              <a:t>, répondre)</a:t>
            </a:r>
            <a:endParaRPr lang="fr-BE" sz="2400" b="0" dirty="0" smtClean="0"/>
          </a:p>
          <a:p>
            <a:pPr>
              <a:buFont typeface="Arial" pitchFamily="34" charset="0"/>
              <a:buChar char="•"/>
            </a:pPr>
            <a:r>
              <a:rPr lang="fr-BE" sz="2400" b="0" dirty="0" smtClean="0"/>
              <a:t>Animer et fédérer la communauté</a:t>
            </a:r>
          </a:p>
          <a:p>
            <a:pPr>
              <a:buFont typeface="Arial" pitchFamily="34" charset="0"/>
              <a:buChar char="•"/>
            </a:pPr>
            <a:r>
              <a:rPr lang="fr-BE" sz="2400" b="0" dirty="0" smtClean="0"/>
              <a:t>Organiser / agréger la veille</a:t>
            </a:r>
          </a:p>
          <a:p>
            <a:pPr>
              <a:buFont typeface="Arial" pitchFamily="34" charset="0"/>
              <a:buChar char="•"/>
            </a:pPr>
            <a:r>
              <a:rPr lang="fr-BE" sz="2400" b="0" dirty="0" smtClean="0"/>
              <a:t>Suivre et mesurer les actions</a:t>
            </a: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Gérer la critique</a:t>
            </a:r>
            <a:endParaRPr lang="fr-BE" dirty="0"/>
          </a:p>
        </p:txBody>
      </p:sp>
      <p:pic>
        <p:nvPicPr>
          <p:cNvPr id="1026" name="Picture 2" descr="C:\Users\xdegraux\Desktop\gerer-critique-sur-internet.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950468"/>
            <a:ext cx="4440896" cy="29490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8345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Gérer les commentaires /critiques</a:t>
            </a:r>
            <a:endParaRPr lang="fr-BE" dirty="0"/>
          </a:p>
        </p:txBody>
      </p:sp>
      <p:sp>
        <p:nvSpPr>
          <p:cNvPr id="3" name="Content Placeholder 2"/>
          <p:cNvSpPr>
            <a:spLocks noGrp="1"/>
          </p:cNvSpPr>
          <p:nvPr>
            <p:ph idx="1"/>
          </p:nvPr>
        </p:nvSpPr>
        <p:spPr/>
        <p:txBody>
          <a:bodyPr>
            <a:normAutofit fontScale="25000" lnSpcReduction="20000"/>
          </a:bodyPr>
          <a:lstStyle/>
          <a:p>
            <a:r>
              <a:rPr lang="fr-BE" sz="8000" b="0" dirty="0" smtClean="0"/>
              <a:t>- Que dit-on de vous ? Comment </a:t>
            </a:r>
            <a:r>
              <a:rPr lang="fr-BE" sz="8000" b="0" dirty="0"/>
              <a:t>être au courant d'une critique ? Et surtout comment faire pour s'en sortir ? Petit rappel à l'ordre pour mieux gérer votre communication web.</a:t>
            </a:r>
          </a:p>
          <a:p>
            <a:r>
              <a:rPr lang="fr-BE" sz="8000" b="0" dirty="0"/>
              <a:t>Une veille sur votre marque</a:t>
            </a:r>
          </a:p>
          <a:p>
            <a:r>
              <a:rPr lang="fr-BE" sz="8000" b="0" dirty="0"/>
              <a:t>La première étape est d'être au courant de ce que l'on dit de vous ? Pour cela, il existe de nombreux moyens :</a:t>
            </a:r>
          </a:p>
          <a:p>
            <a:r>
              <a:rPr lang="fr-BE" sz="8000" b="0" dirty="0"/>
              <a:t>Tout d'abord, votre service client : email, téléphone, clients en magasin, vendeurs ou techniciens sont autant de sources d'informations pour savoir ce que l'on dit ou ce que l'on pense de vous. C'est toujours par là qu'il faut commencer.</a:t>
            </a:r>
          </a:p>
          <a:p>
            <a:r>
              <a:rPr lang="fr-BE" sz="8000" b="0" dirty="0"/>
              <a:t>Deuxième étape, les sites, blogs et forums qui vous appartiennent. Si vous avez un </a:t>
            </a:r>
            <a:r>
              <a:rPr lang="fr-BE" sz="8000" b="0" dirty="0" err="1"/>
              <a:t>community</a:t>
            </a:r>
            <a:r>
              <a:rPr lang="fr-BE" sz="8000" b="0" dirty="0"/>
              <a:t> manager, rien de plus simple. Si non, à vous de prendre en charge une veille sur vos propres supports : quels sont les commentaires des visiteurs de mon blog ? Comment se comportent les internautes sur mon forum ? </a:t>
            </a:r>
            <a:r>
              <a:rPr lang="fr-BE" sz="8000" b="0" dirty="0" err="1"/>
              <a:t>etc</a:t>
            </a:r>
            <a:r>
              <a:rPr lang="fr-BE" sz="8000" b="0" dirty="0"/>
              <a:t> ...</a:t>
            </a:r>
          </a:p>
          <a:p>
            <a:r>
              <a:rPr lang="fr-BE" sz="8000" b="0" dirty="0"/>
              <a:t>Troisième étape, les concurrents. La veille que vous faites chez vous, faites-là chez eux. Et vous trouverez régulièrement des "</a:t>
            </a:r>
            <a:r>
              <a:rPr lang="fr-BE" sz="8000" b="0" i="1" dirty="0"/>
              <a:t>Je suis venu chez vous car la société X est plus cher/n'a pas le bon produit/a des délais de livraison trop longs/...</a:t>
            </a:r>
            <a:r>
              <a:rPr lang="fr-BE" sz="8000" b="0" dirty="0"/>
              <a:t>" (rayez la mention inutile).</a:t>
            </a:r>
          </a:p>
          <a:p>
            <a:r>
              <a:rPr lang="fr-BE" sz="8000" b="0" dirty="0"/>
              <a:t>4ème étape : les blogs, sites et forum influents. A vous de trouver les influenceurs de votre secteur d'activité, pour suivre ce qui se dit (vive les abonnements RSS et les newsletters pour une partie d'entre eux)</a:t>
            </a:r>
          </a:p>
          <a:p>
            <a:r>
              <a:rPr lang="fr-BE" sz="8000" b="0" dirty="0"/>
              <a:t>Dernière étape : les réseaux sociaux. Cela inclut principalement Facebook, et dans une moindre mesure </a:t>
            </a:r>
            <a:r>
              <a:rPr lang="fr-BE" sz="8000" b="0" dirty="0" err="1"/>
              <a:t>Twitter</a:t>
            </a:r>
            <a:r>
              <a:rPr lang="fr-BE" sz="8000" b="0" dirty="0"/>
              <a:t>. Les deux ne fonctionneront d'ailleurs pas pareil. Sur Facebook, vous allez vous attarder sur les pages dédiées à votre société et à celles de vos concurrents. Sur </a:t>
            </a:r>
            <a:r>
              <a:rPr lang="fr-BE" sz="8000" b="0" dirty="0" err="1"/>
              <a:t>Twitter</a:t>
            </a:r>
            <a:r>
              <a:rPr lang="fr-BE" sz="8000" b="0" dirty="0"/>
              <a:t>, vous chercherez plutôt via les mots clés (les fameux #</a:t>
            </a:r>
            <a:r>
              <a:rPr lang="fr-BE" sz="8000" b="0" dirty="0" err="1"/>
              <a:t>hashtags</a:t>
            </a:r>
            <a:r>
              <a:rPr lang="fr-BE" sz="8000" b="0" dirty="0"/>
              <a:t>) ou via l'url de votre site. Pour ce dernier point, utilisez l'outil </a:t>
            </a:r>
            <a:r>
              <a:rPr lang="fr-BE" sz="8000" b="0" dirty="0" err="1">
                <a:hlinkClick r:id="rId2" tooltip="BackTweets"/>
              </a:rPr>
              <a:t>Backtweet</a:t>
            </a:r>
            <a:r>
              <a:rPr lang="fr-BE" sz="8000" b="0" dirty="0"/>
              <a:t> : une pure merveille pour faire une veille sur un nom de domaine.</a:t>
            </a:r>
          </a:p>
          <a:p>
            <a:r>
              <a:rPr lang="fr-BE" sz="8000" b="0" dirty="0"/>
              <a:t>Bien entendu, cette liste n'est pas exhaustive, mais permet déjà de mettre en place une veille efficace sur votre marque et sur votre société.</a:t>
            </a:r>
          </a:p>
          <a:p>
            <a:r>
              <a:rPr lang="fr-BE" sz="8000" b="0" dirty="0"/>
              <a:t>Comment gérer la critique sur Internet</a:t>
            </a:r>
          </a:p>
          <a:p>
            <a:r>
              <a:rPr lang="fr-BE" sz="8000" b="0" dirty="0"/>
              <a:t>Supprimer et effacer les critiques ?</a:t>
            </a:r>
          </a:p>
          <a:p>
            <a:r>
              <a:rPr lang="fr-BE" sz="8000" b="0" dirty="0"/>
              <a:t>Surtout, ne le faites pas ! Supprimer, ou demander à supprimer un contenu ne sert à rien, sauf à vous faire perdre du temps.</a:t>
            </a:r>
          </a:p>
          <a:p>
            <a:r>
              <a:rPr lang="fr-BE" sz="8000" b="0" dirty="0"/>
              <a:t>Pourquoi ne faut-il pas demander la suppression de contenus "gênants" ?</a:t>
            </a:r>
          </a:p>
          <a:p>
            <a:r>
              <a:rPr lang="fr-BE" sz="8000" b="0" dirty="0"/>
              <a:t>Parce que vous feriez mieux de passer du temps à répondre de manière constructive à la critique (personne n'est parfait, y compris votre société). Et tout critique nécessite une réponse et une solution.</a:t>
            </a:r>
          </a:p>
          <a:p>
            <a:r>
              <a:rPr lang="fr-BE" sz="8000" b="0" dirty="0"/>
              <a:t>Le temps que vous passerez à vouloir supprimer la critique pourrait ne pas porter ses fruits. Si un blogueur refuse de supprimer un avis défavorable, allez-vous vraiment faire appel à des avocats pour le forcer (je ne vous parle ni du coût, ni du temps pour mettre en place cela). Dans la même lignée, je vous vois mal contacter des comparateurs de prix pour effacer d'éventuelles critiques.</a:t>
            </a:r>
          </a:p>
          <a:p>
            <a:r>
              <a:rPr lang="fr-BE" sz="8000" b="0" dirty="0"/>
              <a:t>Parce que vous feriez mieux de passer du temps à faire parler de vous d'une autre manière (ce qui peut faire disparaître une critique à la 10ème page de Google). Vos armes : du contenu pour vos clients et les internautes.</a:t>
            </a:r>
          </a:p>
          <a:p>
            <a:r>
              <a:rPr lang="fr-BE" sz="8000" b="0" dirty="0"/>
              <a:t>Parce qu'il faut arrêtez de croire que l'on peut tout contrôler !</a:t>
            </a:r>
          </a:p>
          <a:p>
            <a:r>
              <a:rPr lang="fr-BE" sz="8000" b="0" dirty="0"/>
              <a:t>Faire le mort</a:t>
            </a:r>
          </a:p>
          <a:p>
            <a:r>
              <a:rPr lang="fr-BE" sz="8000" b="0" dirty="0"/>
              <a:t>Là aussi, évitez. Ne pas répondre à une critique et la laisser vivre risque d'être encore plus néfaste. Des internautes vont commenter la critique, qui risque de continuer à grossir, sans s'arrêter...</a:t>
            </a:r>
          </a:p>
          <a:p>
            <a:r>
              <a:rPr lang="fr-BE" sz="8000" b="0" dirty="0"/>
              <a:t>Donc la méthode de l'autruche est à proscrire en cas de critique web.</a:t>
            </a:r>
          </a:p>
          <a:p>
            <a:r>
              <a:rPr lang="fr-BE" sz="8000" b="0" dirty="0"/>
              <a:t>Répondre à la critique ?</a:t>
            </a:r>
          </a:p>
          <a:p>
            <a:r>
              <a:rPr lang="fr-BE" sz="8000" b="0" dirty="0"/>
              <a:t>C'est la seule et unique option à choisir ! Le bouche à oreille est un outil puissant. Lorsque celui-ci transmet une critique, il convient d'y apporter une réponse au plus vite.</a:t>
            </a:r>
          </a:p>
          <a:p>
            <a:r>
              <a:rPr lang="fr-BE" sz="8000" b="0" dirty="0"/>
              <a:t>C'est avantageux pour l'image de marque pour plusieurs raisons :</a:t>
            </a:r>
          </a:p>
          <a:p>
            <a:r>
              <a:rPr lang="fr-BE" sz="8000" b="0" dirty="0"/>
              <a:t>vous prouvez que vous êtes à l'écoute de vos clients.</a:t>
            </a:r>
          </a:p>
          <a:p>
            <a:r>
              <a:rPr lang="fr-BE" sz="8000" b="0" dirty="0"/>
              <a:t>vous pouvez rassurer les internautes sur les causes du problème, puisque votre société pourra détecter les éventuels problèmes pour les corriger.</a:t>
            </a:r>
          </a:p>
          <a:p>
            <a:r>
              <a:rPr lang="fr-BE" sz="8000" b="0" dirty="0"/>
              <a:t>vous apportez une réponse concrète au problème.</a:t>
            </a:r>
          </a:p>
          <a:p>
            <a:r>
              <a:rPr lang="fr-BE" sz="8000" b="0" dirty="0"/>
              <a:t>Ce qu'il faut retenir dans tout cela, c'est que l'expérience client est primordiale. Si un problème survient avec un de vos produits ou services (ce qui arrivera de toute manière), c'est la façon dont vous aller le gérer qui sera importante.</a:t>
            </a:r>
          </a:p>
          <a:p>
            <a:r>
              <a:rPr lang="fr-BE" sz="8000" b="0" dirty="0"/>
              <a:t>Peu importe vos produits ou services, peu importe vos prix, peu importe vos prestations, peu importe vos délais de livraison ! Ce qui compte, c'est un service client irréprochable. Un simple exemple, </a:t>
            </a:r>
            <a:r>
              <a:rPr lang="fr-BE" sz="8000" b="0" dirty="0" err="1"/>
              <a:t>Zappos</a:t>
            </a:r>
            <a:r>
              <a:rPr lang="fr-BE" sz="8000" b="0" dirty="0"/>
              <a:t> est un site de vente en ligne de chaussures. Ce qui le différencie des concurrents ? Rien, sauf son expérience client :</a:t>
            </a:r>
          </a:p>
          <a:p>
            <a:r>
              <a:rPr lang="fr-BE" sz="8000" b="0" dirty="0"/>
              <a:t>Un échange sous 365 jours (0 risque)</a:t>
            </a:r>
          </a:p>
          <a:p>
            <a:r>
              <a:rPr lang="fr-BE" sz="8000" b="0" dirty="0"/>
              <a:t>pas de frais de ports pour l'envoi des produits (0 risque encore)</a:t>
            </a:r>
          </a:p>
          <a:p>
            <a:r>
              <a:rPr lang="fr-BE" sz="8000" b="0" dirty="0"/>
              <a:t>un service client disponible 7 jours sur 7, 24 heures sur 24 (pour </a:t>
            </a:r>
            <a:r>
              <a:rPr lang="fr-BE" sz="8000" b="0" dirty="0" err="1"/>
              <a:t>rassureer</a:t>
            </a:r>
            <a:r>
              <a:rPr lang="fr-BE" sz="8000" b="0" dirty="0"/>
              <a:t>)</a:t>
            </a:r>
          </a:p>
          <a:p>
            <a:r>
              <a:rPr lang="fr-BE" sz="8000" b="0" dirty="0"/>
              <a:t>Pas de limite dans les durées d'appel client, sans vente forcée (pour prendre le temps)</a:t>
            </a:r>
          </a:p>
          <a:p>
            <a:r>
              <a:rPr lang="fr-BE" sz="8000" b="0" dirty="0"/>
              <a:t>Produits en stock en interne (donc certitude du stock)</a:t>
            </a:r>
          </a:p>
          <a:p>
            <a:r>
              <a:rPr lang="fr-BE" sz="8000" b="0" dirty="0"/>
              <a:t>Le concept est simple, mais efficace :</a:t>
            </a:r>
          </a:p>
          <a:p>
            <a:r>
              <a:rPr lang="fr-BE" sz="8000" b="0" dirty="0"/>
              <a:t>Le service client est mis en avant sur </a:t>
            </a:r>
            <a:r>
              <a:rPr lang="fr-BE" sz="8000" b="0" dirty="0" err="1"/>
              <a:t>Zappos</a:t>
            </a:r>
            <a:endParaRPr lang="fr-BE" sz="8000" b="0" dirty="0"/>
          </a:p>
          <a:p>
            <a:r>
              <a:rPr lang="fr-BE" sz="8000" b="0" dirty="0"/>
              <a:t>Et le succès est là :</a:t>
            </a:r>
          </a:p>
          <a:p>
            <a:r>
              <a:rPr lang="fr-BE" sz="8000" b="0" dirty="0"/>
              <a:t>1 milliard de CA en 2008, contre 370 millions en 2005.</a:t>
            </a:r>
          </a:p>
          <a:p>
            <a:r>
              <a:rPr lang="fr-BE" sz="8000" b="0" dirty="0"/>
              <a:t>50% de commandes en provenance de clients ayant déjà acheté.</a:t>
            </a:r>
          </a:p>
          <a:p>
            <a:r>
              <a:rPr lang="fr-BE" sz="8000" b="0" dirty="0"/>
              <a:t>20% de commandes en provenance de recommandations de clients existants (oui je sais, ca fait 70% des clients...).</a:t>
            </a:r>
          </a:p>
          <a:p>
            <a:r>
              <a:rPr lang="fr-BE" sz="8000" b="0" dirty="0"/>
              <a:t>Alors que de nombreux responsables marketing ont concentré leurs efforts dans les </a:t>
            </a:r>
            <a:r>
              <a:rPr lang="fr-BE" sz="8000" b="0" dirty="0" err="1"/>
              <a:t>buzz</a:t>
            </a:r>
            <a:r>
              <a:rPr lang="fr-BE" sz="8000" b="0" dirty="0"/>
              <a:t>, comme les vidéos </a:t>
            </a:r>
            <a:r>
              <a:rPr lang="fr-BE" sz="8000" b="0" dirty="0" err="1"/>
              <a:t>Youtube</a:t>
            </a:r>
            <a:r>
              <a:rPr lang="fr-BE" sz="8000" b="0" dirty="0"/>
              <a:t> ou dans du </a:t>
            </a:r>
            <a:r>
              <a:rPr lang="fr-BE" sz="8000" b="0" dirty="0" err="1"/>
              <a:t>street</a:t>
            </a:r>
            <a:r>
              <a:rPr lang="fr-BE" sz="8000" b="0" dirty="0"/>
              <a:t> marketing, le meilleur moyen d'avoir un bon bouche à oreille est d'avoir un bon service client. Un produit lié à un service qui dépasse les attentes permet d'avoir une meilleure fidélisation du client que tous les autres leviers marketing </a:t>
            </a:r>
            <a:r>
              <a:rPr lang="fr-BE" sz="8000" b="0" i="1" dirty="0"/>
              <a:t>(</a:t>
            </a:r>
            <a:r>
              <a:rPr lang="fr-BE" sz="8000" b="0" i="1" dirty="0" err="1"/>
              <a:t>Hsieh</a:t>
            </a:r>
            <a:r>
              <a:rPr lang="fr-BE" sz="8000" b="0" i="1" dirty="0"/>
              <a:t>, PDG de </a:t>
            </a:r>
            <a:r>
              <a:rPr lang="fr-BE" sz="8000" b="0" i="1" dirty="0" err="1"/>
              <a:t>Zappos</a:t>
            </a:r>
            <a:r>
              <a:rPr lang="fr-BE" sz="8000" b="0" i="1" dirty="0"/>
              <a:t>)</a:t>
            </a:r>
            <a:r>
              <a:rPr lang="fr-BE" sz="8000" b="0" dirty="0"/>
              <a:t>.</a:t>
            </a:r>
          </a:p>
          <a:p>
            <a:r>
              <a:rPr lang="fr-BE" sz="8000" b="0" dirty="0" err="1"/>
              <a:t>Zappos</a:t>
            </a:r>
            <a:r>
              <a:rPr lang="fr-BE" sz="8000" b="0" dirty="0"/>
              <a:t>, un site </a:t>
            </a:r>
            <a:r>
              <a:rPr lang="fr-BE" sz="8000" b="0" dirty="0" err="1"/>
              <a:t>ecommerce</a:t>
            </a:r>
            <a:r>
              <a:rPr lang="fr-BE" sz="8000" b="0" dirty="0"/>
              <a:t> centré sur le client</a:t>
            </a:r>
          </a:p>
          <a:p>
            <a:r>
              <a:rPr lang="fr-BE" sz="8000" b="0" dirty="0"/>
              <a:t>Ce qu'il faut faire en cas de critique</a:t>
            </a:r>
          </a:p>
          <a:p>
            <a:r>
              <a:rPr lang="fr-BE" sz="8000" b="0" dirty="0" err="1"/>
              <a:t>Zappos</a:t>
            </a:r>
            <a:r>
              <a:rPr lang="fr-BE" sz="8000" b="0" dirty="0"/>
              <a:t> prouve donc que le service et l'écoute du client est primordiale. C'est aussi le cas lors d'une critique, surtout sur le web.</a:t>
            </a:r>
          </a:p>
          <a:p>
            <a:r>
              <a:rPr lang="fr-BE" sz="8000" b="0" dirty="0"/>
              <a:t>Dans un premier temps, ne vous précipitez pas. Prenez un temps de réflexion. Une réaction à chaud à un commentaire ou à une insulte n'apportera rien de bon.</a:t>
            </a:r>
          </a:p>
          <a:p>
            <a:r>
              <a:rPr lang="fr-BE" sz="8000" b="0" dirty="0"/>
              <a:t>Dans votre réponse, il faut apporter une solution concrète au problème posé. A vous de trouver les moyens en interne ou en externe pour avancer.</a:t>
            </a:r>
          </a:p>
          <a:p>
            <a:r>
              <a:rPr lang="fr-BE" sz="8000" b="0" dirty="0"/>
              <a:t>Parlez aussi en temps que personne individuelle. Rien de plus horripilant pour un internaute que de voir une réponse du genre "La société X est au courant de ...".</a:t>
            </a:r>
          </a:p>
          <a:p>
            <a:r>
              <a:rPr lang="fr-BE" sz="8000" b="0" dirty="0"/>
              <a:t>Et surtout, mettez-vous à la place du client.</a:t>
            </a:r>
          </a:p>
          <a:p>
            <a:r>
              <a:rPr lang="fr-BE" sz="8000" b="0" dirty="0"/>
              <a:t>L'exemple concret des Bottines Sandro</a:t>
            </a:r>
          </a:p>
          <a:p>
            <a:r>
              <a:rPr lang="fr-BE" sz="8000" b="0" dirty="0"/>
              <a:t>Mais plutôt que de rester théorique, voici un exemple concret de la gestion d'une critique sur Internet. Les bottines Sandro ont réussi un coup de communication comme il est rare de voir sur Internet. Sur son blog, </a:t>
            </a:r>
            <a:r>
              <a:rPr lang="fr-BE" sz="8000" b="0" i="1" dirty="0" err="1"/>
              <a:t>Deede</a:t>
            </a:r>
            <a:r>
              <a:rPr lang="fr-BE" sz="8000" b="0" dirty="0" err="1"/>
              <a:t>e</a:t>
            </a:r>
            <a:r>
              <a:rPr lang="fr-BE" sz="8000" b="0" dirty="0"/>
              <a:t> fait une critique acerbe du produit qu'elle a acheté :</a:t>
            </a:r>
          </a:p>
          <a:p>
            <a:r>
              <a:rPr lang="fr-BE" sz="8000" b="0" dirty="0"/>
              <a:t>Parce qu’au bout d’un petit mois et demi, le cuir est littéralement bouffé alors même que je leur ai offert un vrai traitement de pro chez le cordonnier [...] Parce qu’au bout de même pas deux mois, elles ont un look vintage. Payé au prix fort. Classe.</a:t>
            </a:r>
          </a:p>
          <a:p>
            <a:r>
              <a:rPr lang="fr-BE" sz="8000" b="0" dirty="0"/>
              <a:t>Cela va sans dire, les bottines Sandro en prennent pour leur grade. Mais c'était sans compter sur une réponse concrète et bien conçu de la part de leur service de communication. La réponse est on ne peut plus efficace.</a:t>
            </a:r>
          </a:p>
          <a:p>
            <a:r>
              <a:rPr lang="fr-BE" sz="8000" b="0" dirty="0"/>
              <a:t>Sandro, un exemple concret de réponse à une critique</a:t>
            </a:r>
          </a:p>
          <a:p>
            <a:r>
              <a:rPr lang="fr-BE" sz="8000" b="0" dirty="0"/>
              <a:t>La personne qui s'exprime est une personne influente de la société (le directeur général). Il ne parle pas en tant que "Sandro", mais bien en tant que membre de Sandro. C'est ce qui fait toute la différence. La réponse vient d'un humain, en chair et en os, avec ses défauts, ses points de vue, ses envies et une volonté d'aider. Il fait donc mouche en s'adressant à la fois au blogueur, aux lecteurs de celui-ci, ainsi qu'aux clients de Sandro en général.</a:t>
            </a:r>
          </a:p>
          <a:p>
            <a:pPr marL="0" indent="0">
              <a:buNone/>
            </a:pPr>
            <a:endParaRPr lang="fr-BE" dirty="0"/>
          </a:p>
        </p:txBody>
      </p:sp>
    </p:spTree>
    <p:extLst>
      <p:ext uri="{BB962C8B-B14F-4D97-AF65-F5344CB8AC3E}">
        <p14:creationId xmlns:p14="http://schemas.microsoft.com/office/powerpoint/2010/main" xmlns="" val="1735015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BE" dirty="0"/>
              <a:t> </a:t>
            </a:r>
            <a:r>
              <a:rPr lang="fr-BE" dirty="0" err="1"/>
              <a:t>picture</a:t>
            </a:r>
            <a:r>
              <a:rPr lang="fr-BE" dirty="0"/>
              <a:t> marketing ?</a:t>
            </a:r>
          </a:p>
          <a:p>
            <a:r>
              <a:rPr lang="fr-BE" dirty="0" err="1"/>
              <a:t>Facebook</a:t>
            </a:r>
            <a:endParaRPr lang="fr-BE" dirty="0"/>
          </a:p>
          <a:p>
            <a:r>
              <a:rPr lang="fr-BE" dirty="0"/>
              <a:t>Plusieurs espaces sur une page </a:t>
            </a:r>
            <a:r>
              <a:rPr lang="fr-BE" dirty="0" err="1"/>
              <a:t>Facebook</a:t>
            </a:r>
            <a:r>
              <a:rPr lang="fr-BE" dirty="0"/>
              <a:t> d'entreprise : La photo de couverture (851 x 315 pixels), qui peut être mise à jour régulièrement. </a:t>
            </a:r>
          </a:p>
          <a:p>
            <a:r>
              <a:rPr lang="fr-BE" dirty="0"/>
              <a:t>Les publications sur la </a:t>
            </a:r>
            <a:r>
              <a:rPr lang="fr-BE" dirty="0" err="1"/>
              <a:t>Timeline</a:t>
            </a:r>
            <a:r>
              <a:rPr lang="fr-BE" dirty="0"/>
              <a:t> : la fenêtre d'édition permet de partager des photos, qu'il est possible de ranger dans des albums. Plusieurs éléments à prendre en considération : </a:t>
            </a:r>
          </a:p>
          <a:p>
            <a:r>
              <a:rPr lang="fr-BE" dirty="0"/>
              <a:t/>
            </a:r>
            <a:br>
              <a:rPr lang="fr-BE" dirty="0"/>
            </a:br>
            <a:r>
              <a:rPr lang="fr-BE" dirty="0"/>
              <a:t>- Possibilité d'accompagner ces photos de textes (recommandé) </a:t>
            </a:r>
            <a:br>
              <a:rPr lang="fr-BE" dirty="0"/>
            </a:br>
            <a:r>
              <a:rPr lang="fr-BE" dirty="0"/>
              <a:t>- Possibilité de faire des sauts de ligne entre les éléments textuels, et ajouter des liens : l'image occupera une plus grande surface d'écran sur le flux d'actualités des membres de la page, un élément important pour capter leur attention. </a:t>
            </a:r>
            <a:br>
              <a:rPr lang="fr-BE" dirty="0"/>
            </a:br>
            <a:r>
              <a:rPr lang="fr-BE" dirty="0"/>
              <a:t>- Possibilité de mettre en avant la photo sur sa </a:t>
            </a:r>
            <a:r>
              <a:rPr lang="fr-BE" dirty="0" err="1"/>
              <a:t>Timeline</a:t>
            </a:r>
            <a:r>
              <a:rPr lang="fr-BE"/>
              <a:t> (elle occupera alors les deux colonnes) </a:t>
            </a:r>
            <a:endParaRPr lang="fr-FR"/>
          </a:p>
        </p:txBody>
      </p:sp>
      <p:pic>
        <p:nvPicPr>
          <p:cNvPr id="4" name="Picture 2" descr="C:\Users\xdegraux\Desktop\infographic-google-images-ranking-factors-prin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3138388"/>
            <a:ext cx="2394921" cy="371961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C:\Users\xdegraux\Desktop\youtube-video-seo-ranking-factors-infographic.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1124744"/>
            <a:ext cx="3115368" cy="48331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Créer un calendrier éditorial</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Contenus dupliqués</a:t>
            </a:r>
            <a:endParaRPr lang="fr-FR" dirty="0"/>
          </a:p>
        </p:txBody>
      </p:sp>
      <p:pic>
        <p:nvPicPr>
          <p:cNvPr id="1026" name="Picture 2" descr="http://webrulon.com/wp-content/uploads/2010/07/duplicate-content.jpg"/>
          <p:cNvPicPr>
            <a:picLocks noChangeAspect="1" noChangeArrowheads="1"/>
          </p:cNvPicPr>
          <p:nvPr/>
        </p:nvPicPr>
        <p:blipFill>
          <a:blip r:embed="rId2" cstate="print"/>
          <a:srcRect/>
          <a:stretch>
            <a:fillRect/>
          </a:stretch>
        </p:blipFill>
        <p:spPr bwMode="auto">
          <a:xfrm>
            <a:off x="7668344" y="3212976"/>
            <a:ext cx="1265789" cy="1950740"/>
          </a:xfrm>
          <a:prstGeom prst="rect">
            <a:avLst/>
          </a:prstGeom>
          <a:noFill/>
        </p:spPr>
      </p:pic>
      <p:pic>
        <p:nvPicPr>
          <p:cNvPr id="9218" name="Picture 2" descr="http://cdn.dejanseo.com.au/wp-content/uploads/2012/03/duplicate-content.jpg"/>
          <p:cNvPicPr>
            <a:picLocks noChangeAspect="1" noChangeArrowheads="1"/>
          </p:cNvPicPr>
          <p:nvPr/>
        </p:nvPicPr>
        <p:blipFill>
          <a:blip r:embed="rId3" cstate="print"/>
          <a:srcRect/>
          <a:stretch>
            <a:fillRect/>
          </a:stretch>
        </p:blipFill>
        <p:spPr bwMode="auto">
          <a:xfrm>
            <a:off x="2267744" y="1988840"/>
            <a:ext cx="4762500" cy="317182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Mix de contenus</a:t>
            </a:r>
            <a:endParaRPr lang="fr-FR" dirty="0"/>
          </a:p>
        </p:txBody>
      </p:sp>
      <p:sp>
        <p:nvSpPr>
          <p:cNvPr id="3" name="Espace réservé du contenu 2"/>
          <p:cNvSpPr>
            <a:spLocks noGrp="1"/>
          </p:cNvSpPr>
          <p:nvPr>
            <p:ph idx="1"/>
          </p:nvPr>
        </p:nvSpPr>
        <p:spPr/>
        <p:txBody>
          <a:bodyPr/>
          <a:lstStyle/>
          <a:p>
            <a:endParaRPr lang="fr-FR"/>
          </a:p>
        </p:txBody>
      </p:sp>
      <p:pic>
        <p:nvPicPr>
          <p:cNvPr id="48130" name="Picture 2" descr="http://www.contentmarketinginstitute.com/wp-content/uploads/2011/09/Logo-of-Food-Pyramid.jpg"/>
          <p:cNvPicPr>
            <a:picLocks noChangeAspect="1" noChangeArrowheads="1"/>
          </p:cNvPicPr>
          <p:nvPr/>
        </p:nvPicPr>
        <p:blipFill>
          <a:blip r:embed="rId2" cstate="print"/>
          <a:srcRect/>
          <a:stretch>
            <a:fillRect/>
          </a:stretch>
        </p:blipFill>
        <p:spPr bwMode="auto">
          <a:xfrm>
            <a:off x="2267744" y="1673323"/>
            <a:ext cx="4933950" cy="377190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Ligne éditoriale</a:t>
            </a:r>
            <a:endParaRPr lang="fr-FR" dirty="0"/>
          </a:p>
        </p:txBody>
      </p:sp>
      <p:sp>
        <p:nvSpPr>
          <p:cNvPr id="3" name="Espace réservé du contenu 2"/>
          <p:cNvSpPr>
            <a:spLocks noGrp="1"/>
          </p:cNvSpPr>
          <p:nvPr>
            <p:ph idx="1"/>
          </p:nvPr>
        </p:nvSpPr>
        <p:spPr/>
        <p:txBody>
          <a:bodyPr/>
          <a:lstStyle/>
          <a:p>
            <a:r>
              <a:rPr lang="fr-BE" dirty="0" smtClean="0"/>
              <a:t>Cibles et objectifs connus ? À traduire en :</a:t>
            </a:r>
            <a:br>
              <a:rPr lang="fr-BE" dirty="0" smtClean="0"/>
            </a:br>
            <a:endParaRPr lang="fr-BE" dirty="0" smtClean="0"/>
          </a:p>
          <a:p>
            <a:pPr>
              <a:buFont typeface="Arial" pitchFamily="34" charset="0"/>
              <a:buChar char="•"/>
            </a:pPr>
            <a:r>
              <a:rPr lang="fr-BE" dirty="0" smtClean="0"/>
              <a:t>Ligne éditoriale (stratégie)</a:t>
            </a:r>
          </a:p>
          <a:p>
            <a:pPr>
              <a:buFont typeface="Arial" pitchFamily="34" charset="0"/>
              <a:buChar char="•"/>
            </a:pPr>
            <a:r>
              <a:rPr lang="fr-BE" dirty="0" smtClean="0"/>
              <a:t>Charte éditoriale (</a:t>
            </a:r>
            <a:r>
              <a:rPr lang="fr-BE" dirty="0" err="1" smtClean="0"/>
              <a:t>work</a:t>
            </a:r>
            <a:r>
              <a:rPr lang="fr-BE" dirty="0" smtClean="0"/>
              <a:t> flow, structure du contenu et conventions rédactionnelles stylistiques et typographiques)</a:t>
            </a:r>
          </a:p>
          <a:p>
            <a:pPr>
              <a:buFont typeface="Arial" pitchFamily="34" charset="0"/>
              <a:buChar char="•"/>
            </a:pPr>
            <a:r>
              <a:rPr lang="fr-BE" dirty="0" smtClean="0"/>
              <a:t>Calendrier éditorial</a:t>
            </a:r>
            <a:endParaRPr lang="fr-FR" dirty="0"/>
          </a:p>
        </p:txBody>
      </p:sp>
      <p:pic>
        <p:nvPicPr>
          <p:cNvPr id="57345" name="Picture 1"/>
          <p:cNvPicPr>
            <a:picLocks noChangeAspect="1" noChangeArrowheads="1"/>
          </p:cNvPicPr>
          <p:nvPr/>
        </p:nvPicPr>
        <p:blipFill>
          <a:blip r:embed="rId3" cstate="print"/>
          <a:srcRect/>
          <a:stretch>
            <a:fillRect/>
          </a:stretch>
        </p:blipFill>
        <p:spPr bwMode="auto">
          <a:xfrm>
            <a:off x="1835696" y="4149080"/>
            <a:ext cx="4945410" cy="23557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pt-BR" dirty="0"/>
              <a:t>Problématique du “last mile” : vous pouvez avoir le meilleur contenu, faut le faire savoir (pour qu’il soit reconnu comme tel)  métaphore fibre – coaxial : </a:t>
            </a:r>
          </a:p>
          <a:p>
            <a:r>
              <a:rPr lang="pt-BR" dirty="0"/>
              <a:t>Pas envie de vous adresser uniquement à la long tail (en ne faisant rien) ? </a:t>
            </a:r>
          </a:p>
          <a:p>
            <a:endParaRPr lang="pt-BR" dirty="0"/>
          </a:p>
          <a:p>
            <a:r>
              <a:rPr lang="pt-BR" dirty="0"/>
              <a:t>Rappel objectif : ce n’est pas le trafic mais la transfo de ce trafic qui compte</a:t>
            </a:r>
          </a:p>
          <a:p>
            <a:endParaRPr lang="pt-BR" dirty="0"/>
          </a:p>
          <a:p>
            <a:r>
              <a:rPr lang="pt-BR" dirty="0"/>
              <a:t>1h d'écriture = 1h de </a:t>
            </a:r>
            <a:r>
              <a:rPr lang="pt-BR" dirty="0" smtClean="0"/>
              <a:t>promo</a:t>
            </a:r>
          </a:p>
          <a:p>
            <a:endParaRPr lang="pt-BR" dirty="0"/>
          </a:p>
          <a:p>
            <a:r>
              <a:rPr lang="pt-BR" dirty="0" smtClean="0"/>
              <a:t>Provoquer une réponse émotionnelle</a:t>
            </a:r>
          </a:p>
          <a:p>
            <a:endParaRPr lang="pt-BR" dirty="0"/>
          </a:p>
          <a:p>
            <a:r>
              <a:rPr lang="pt-BR" dirty="0" smtClean="0"/>
              <a:t>Choisir le bon timing</a:t>
            </a:r>
            <a:endParaRPr lang="pt-BR" dirty="0"/>
          </a:p>
          <a:p>
            <a:endParaRPr lang="pt-BR" dirty="0"/>
          </a:p>
          <a:p>
            <a:r>
              <a:rPr lang="pt-BR" dirty="0"/>
              <a:t>Promouvoir </a:t>
            </a:r>
            <a:r>
              <a:rPr lang="pt-BR" dirty="0" smtClean="0"/>
              <a:t>... et </a:t>
            </a:r>
            <a:r>
              <a:rPr lang="pt-BR" dirty="0"/>
              <a:t>faire promouvoir (rôle d’ambassadeurs car lecture est devenue sociale): d’après Comscore 16,6% du temps passé en ligne en 2011 = sur les réseaux sociaux (&gt;portails)</a:t>
            </a:r>
          </a:p>
          <a:p>
            <a:endParaRPr lang="pt-BR" dirty="0"/>
          </a:p>
          <a:p>
            <a:r>
              <a:rPr lang="pt-BR" dirty="0"/>
              <a:t>Step 1 : dire à Google quels mots-clés sont les plus pertinents pour vos cibles</a:t>
            </a:r>
          </a:p>
          <a:p>
            <a:endParaRPr lang="pt-BR" dirty="0"/>
          </a:p>
          <a:p>
            <a:r>
              <a:rPr lang="pt-BR" dirty="0"/>
              <a:t>Step 2 : Facebook, Twitter sont de parfaits systèmes de distribution organique pour vos fans et amis (page fans, flux rss dans onglet articles...) </a:t>
            </a:r>
          </a:p>
          <a:p>
            <a:endParaRPr lang="pt-BR" dirty="0"/>
          </a:p>
          <a:p>
            <a:r>
              <a:rPr lang="pt-BR" dirty="0"/>
              <a:t>Step 3 : Blogs (comme guest writer par ex., Digg, Reddit, annuaire d’articles...</a:t>
            </a:r>
          </a:p>
          <a:p>
            <a:endParaRPr lang="pt-BR" dirty="0"/>
          </a:p>
          <a:p>
            <a:r>
              <a:rPr lang="pt-BR" dirty="0"/>
              <a:t>4: SEA</a:t>
            </a:r>
          </a:p>
          <a:p>
            <a:endParaRPr lang="pt-BR" dirty="0"/>
          </a:p>
          <a:p>
            <a:r>
              <a:rPr lang="pt-BR" dirty="0"/>
              <a:t>5: offline (communiqués de presse, mails, folders, pubs...)</a:t>
            </a:r>
          </a:p>
          <a:p>
            <a:endParaRPr lang="pt-BR" dirty="0"/>
          </a:p>
          <a:p>
            <a:r>
              <a:rPr lang="pt-BR" dirty="0"/>
              <a:t>=&gt; CONTENUS + PROMOTION = LIENS </a:t>
            </a:r>
          </a:p>
          <a:p>
            <a:endParaRPr lang="pt-BR" dirty="0"/>
          </a:p>
          <a:p>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Calendrier éditorial</a:t>
            </a:r>
            <a:endParaRPr lang="fr-FR" dirty="0"/>
          </a:p>
        </p:txBody>
      </p:sp>
      <p:pic>
        <p:nvPicPr>
          <p:cNvPr id="6146" name="Picture 2"/>
          <p:cNvPicPr>
            <a:picLocks noChangeAspect="1" noChangeArrowheads="1"/>
          </p:cNvPicPr>
          <p:nvPr/>
        </p:nvPicPr>
        <p:blipFill>
          <a:blip r:embed="rId3" cstate="print"/>
          <a:srcRect/>
          <a:stretch>
            <a:fillRect/>
          </a:stretch>
        </p:blipFill>
        <p:spPr bwMode="auto">
          <a:xfrm>
            <a:off x="107504" y="1628800"/>
            <a:ext cx="8711007" cy="414945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Critères</a:t>
            </a:r>
            <a:endParaRPr lang="fr-FR" dirty="0"/>
          </a:p>
        </p:txBody>
      </p:sp>
      <p:sp>
        <p:nvSpPr>
          <p:cNvPr id="3" name="Espace réservé du contenu 2"/>
          <p:cNvSpPr>
            <a:spLocks noGrp="1"/>
          </p:cNvSpPr>
          <p:nvPr>
            <p:ph idx="1"/>
          </p:nvPr>
        </p:nvSpPr>
        <p:spPr/>
        <p:txBody>
          <a:bodyPr/>
          <a:lstStyle/>
          <a:p>
            <a:pPr>
              <a:buNone/>
            </a:pPr>
            <a:endParaRPr lang="fr-FR" dirty="0"/>
          </a:p>
        </p:txBody>
      </p:sp>
      <p:pic>
        <p:nvPicPr>
          <p:cNvPr id="22530" name="Picture 2" descr="http://www.coacheloquence.com/wp-content/uploads/2012/08/micro_tendu.png"/>
          <p:cNvPicPr>
            <a:picLocks noChangeAspect="1" noChangeArrowheads="1"/>
          </p:cNvPicPr>
          <p:nvPr/>
        </p:nvPicPr>
        <p:blipFill>
          <a:blip r:embed="rId2" cstate="print"/>
          <a:srcRect/>
          <a:stretch>
            <a:fillRect/>
          </a:stretch>
        </p:blipFill>
        <p:spPr bwMode="auto">
          <a:xfrm>
            <a:off x="2915816" y="2420888"/>
            <a:ext cx="2857500" cy="226695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Processus de validation</a:t>
            </a:r>
            <a:endParaRPr lang="fr-FR" dirty="0"/>
          </a:p>
        </p:txBody>
      </p:sp>
      <p:pic>
        <p:nvPicPr>
          <p:cNvPr id="1026" name="Picture 2" descr="http://www.millielavoisier.com/wp-content/uploads/2012/04/yes-no.jpg"/>
          <p:cNvPicPr>
            <a:picLocks noChangeAspect="1" noChangeArrowheads="1"/>
          </p:cNvPicPr>
          <p:nvPr/>
        </p:nvPicPr>
        <p:blipFill>
          <a:blip r:embed="rId2" cstate="print"/>
          <a:srcRect/>
          <a:stretch>
            <a:fillRect/>
          </a:stretch>
        </p:blipFill>
        <p:spPr bwMode="auto">
          <a:xfrm>
            <a:off x="2627784" y="2276872"/>
            <a:ext cx="3810000" cy="28575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836711"/>
            <a:ext cx="8147248" cy="4968553"/>
          </a:xfrm>
          <a:solidFill>
            <a:schemeClr val="tx1"/>
          </a:solidFill>
        </p:spPr>
        <p:txBody>
          <a:bodyPr/>
          <a:lstStyle/>
          <a:p>
            <a:endParaRPr lang="fr-FR" dirty="0"/>
          </a:p>
        </p:txBody>
      </p:sp>
      <p:pic>
        <p:nvPicPr>
          <p:cNvPr id="5" name="Picture 2" descr="http://m.japan-expo.com/images/_cc/1207/contenu/evt/bref/bref.jpg"/>
          <p:cNvPicPr>
            <a:picLocks noChangeAspect="1" noChangeArrowheads="1"/>
          </p:cNvPicPr>
          <p:nvPr/>
        </p:nvPicPr>
        <p:blipFill>
          <a:blip r:embed="rId2" cstate="print"/>
          <a:srcRect/>
          <a:stretch>
            <a:fillRect/>
          </a:stretch>
        </p:blipFill>
        <p:spPr bwMode="auto">
          <a:xfrm>
            <a:off x="3059832" y="1772816"/>
            <a:ext cx="2945054" cy="4165149"/>
          </a:xfrm>
          <a:prstGeom prst="rect">
            <a:avLst/>
          </a:prstGeom>
          <a:noFill/>
        </p:spPr>
      </p:pic>
      <p:sp>
        <p:nvSpPr>
          <p:cNvPr id="6" name="ZoneTexte 5"/>
          <p:cNvSpPr txBox="1"/>
          <p:nvPr/>
        </p:nvSpPr>
        <p:spPr>
          <a:xfrm>
            <a:off x="1259632" y="5805264"/>
            <a:ext cx="6408712" cy="369332"/>
          </a:xfrm>
          <a:prstGeom prst="rect">
            <a:avLst/>
          </a:prstGeom>
          <a:solidFill>
            <a:schemeClr val="bg1"/>
          </a:solid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Pause</a:t>
            </a:r>
            <a:endParaRPr lang="fr-FR" dirty="0"/>
          </a:p>
        </p:txBody>
      </p:sp>
      <p:pic>
        <p:nvPicPr>
          <p:cNvPr id="1026" name="Picture 2" descr="C:\Users\Xavier\Desktop\Contenus à ajouter ds folders xavierdegraux.be\IMG_1166.JPG"/>
          <p:cNvPicPr>
            <a:picLocks noChangeAspect="1" noChangeArrowheads="1"/>
          </p:cNvPicPr>
          <p:nvPr/>
        </p:nvPicPr>
        <p:blipFill>
          <a:blip r:embed="rId2" cstate="print"/>
          <a:srcRect/>
          <a:stretch>
            <a:fillRect/>
          </a:stretch>
        </p:blipFill>
        <p:spPr bwMode="auto">
          <a:xfrm>
            <a:off x="2267744" y="1617771"/>
            <a:ext cx="4708252" cy="44755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LINK building</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graphie: Anatomie du Linkbuilding"/>
          <p:cNvPicPr>
            <a:picLocks noChangeAspect="1" noChangeArrowheads="1"/>
          </p:cNvPicPr>
          <p:nvPr/>
        </p:nvPicPr>
        <p:blipFill>
          <a:blip r:embed="rId2" cstate="print"/>
          <a:srcRect/>
          <a:stretch>
            <a:fillRect/>
          </a:stretch>
        </p:blipFill>
        <p:spPr bwMode="auto">
          <a:xfrm>
            <a:off x="155575" y="-7315200"/>
            <a:ext cx="5076825" cy="15240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Liens = facteur n°1</a:t>
            </a:r>
            <a:endParaRPr lang="fr-BE" dirty="0"/>
          </a:p>
        </p:txBody>
      </p:sp>
      <p:sp>
        <p:nvSpPr>
          <p:cNvPr id="3" name="Content Placeholder 2"/>
          <p:cNvSpPr>
            <a:spLocks noGrp="1"/>
          </p:cNvSpPr>
          <p:nvPr>
            <p:ph idx="1"/>
          </p:nvPr>
        </p:nvSpPr>
        <p:spPr/>
        <p:txBody>
          <a:bodyPr>
            <a:normAutofit fontScale="92500" lnSpcReduction="10000"/>
          </a:bodyPr>
          <a:lstStyle/>
          <a:p>
            <a:r>
              <a:rPr lang="fr-BE" dirty="0" smtClean="0"/>
              <a:t>Liens entrants (‘</a:t>
            </a:r>
            <a:r>
              <a:rPr lang="fr-BE" dirty="0" err="1" smtClean="0"/>
              <a:t>backlinks</a:t>
            </a:r>
            <a:r>
              <a:rPr lang="fr-BE" dirty="0" smtClean="0"/>
              <a:t>’)= facteur numéro 1 pour le  Page Rank, devant les signaux sociaux et l’engagement des internautes (bon lien doit </a:t>
            </a:r>
            <a:r>
              <a:rPr lang="fr-BE" dirty="0" err="1" smtClean="0"/>
              <a:t>veir</a:t>
            </a:r>
            <a:r>
              <a:rPr lang="fr-BE" dirty="0" smtClean="0"/>
              <a:t> d’un site avec PR de 4 ou 5 minimum, d’un site de la même thématique, étant une autorité, sur une page qui a peu ou pas d’autres liens, avec ancre pertinent sur vos mots-clés)</a:t>
            </a:r>
          </a:p>
          <a:p>
            <a:r>
              <a:rPr lang="fr-BE" dirty="0" smtClean="0"/>
              <a:t>Liens entrants déterminent la fréquence des robots et la profondeur de recherche des robots </a:t>
            </a:r>
            <a:r>
              <a:rPr lang="fr-BE" dirty="0" err="1" smtClean="0"/>
              <a:t>ds</a:t>
            </a:r>
            <a:r>
              <a:rPr lang="fr-BE" dirty="0" smtClean="0"/>
              <a:t> le site</a:t>
            </a:r>
          </a:p>
          <a:p>
            <a:r>
              <a:rPr lang="fr-BE" dirty="0" smtClean="0"/>
              <a:t>Principe de base du </a:t>
            </a:r>
            <a:r>
              <a:rPr lang="fr-BE" b="1" dirty="0" smtClean="0"/>
              <a:t>« </a:t>
            </a:r>
            <a:r>
              <a:rPr lang="fr-BE" b="1" dirty="0" err="1" smtClean="0"/>
              <a:t>link</a:t>
            </a:r>
            <a:r>
              <a:rPr lang="fr-BE" b="1" dirty="0" smtClean="0"/>
              <a:t> </a:t>
            </a:r>
            <a:r>
              <a:rPr lang="fr-BE" b="1" dirty="0" err="1" smtClean="0"/>
              <a:t>juice</a:t>
            </a:r>
            <a:r>
              <a:rPr lang="fr-BE" b="1" dirty="0" smtClean="0"/>
              <a:t> » </a:t>
            </a:r>
            <a:r>
              <a:rPr lang="fr-BE" dirty="0" smtClean="0"/>
              <a:t>: chaque lien est un vote, une approbation éditoriale, qui a plus de poids (PR, ou celui de sa </a:t>
            </a:r>
            <a:r>
              <a:rPr lang="fr-BE" dirty="0" err="1" smtClean="0"/>
              <a:t>homepage</a:t>
            </a:r>
            <a:r>
              <a:rPr lang="fr-BE" dirty="0" smtClean="0"/>
              <a:t> puisque Google ne </a:t>
            </a:r>
            <a:r>
              <a:rPr lang="fr-BE" dirty="0" err="1" smtClean="0"/>
              <a:t>com</a:t>
            </a:r>
            <a:r>
              <a:rPr lang="fr-BE" dirty="0" smtClean="0"/>
              <a:t> pas sur le PR des sites) si le site qui pointe est lui-même bien considéré par Google (il « passe » une partie de son PR, + ou – fort en </a:t>
            </a:r>
            <a:r>
              <a:rPr lang="fr-BE" dirty="0" err="1" smtClean="0"/>
              <a:t>fct</a:t>
            </a:r>
            <a:r>
              <a:rPr lang="fr-BE" dirty="0" smtClean="0"/>
              <a:t> du </a:t>
            </a:r>
            <a:r>
              <a:rPr lang="fr-BE" dirty="0" err="1" smtClean="0"/>
              <a:t>nbre</a:t>
            </a:r>
            <a:r>
              <a:rPr lang="fr-BE" dirty="0" smtClean="0"/>
              <a:t> de liens qu’il « passe »)</a:t>
            </a:r>
          </a:p>
          <a:p>
            <a:r>
              <a:rPr lang="fr-BE" dirty="0" smtClean="0"/>
              <a:t>La valeur du lien est aussi déterminée par le texte d’ancre, la pertinence du lien entre les deux pages (même sujet ? Même requête dans Google ?), l’autorité (être un hub dans son domaine) et la confiance (trust, par rapport aux </a:t>
            </a:r>
            <a:r>
              <a:rPr lang="fr-BE" dirty="0" err="1" smtClean="0"/>
              <a:t>spams</a:t>
            </a:r>
            <a:r>
              <a:rPr lang="fr-BE" dirty="0" smtClean="0"/>
              <a:t>, être le plus proche de la racine qui est sans spam). Moins importants : l’indépendance de la source (par rapport à la cible du lien), le nombre de liens reçus d’un même site source (+ de liens ? =&gt; chacun pèse moins lourd), diversité des pages sources de ces liens, dates d’apparition/disparition de ces liens (par rapport à création du contenu principalement…), contexte/pertinence (liens à proximité, position du lien sur la page, texte proche, catégories de contenus la plus proche…), </a:t>
            </a:r>
          </a:p>
          <a:p>
            <a:r>
              <a:rPr lang="fr-BE" dirty="0"/>
              <a:t>vous devez maintenant essayer de rester un maximum dans votre </a:t>
            </a:r>
            <a:r>
              <a:rPr lang="fr-BE" dirty="0" smtClean="0"/>
              <a:t>thématique</a:t>
            </a:r>
          </a:p>
          <a:p>
            <a:r>
              <a:rPr lang="fr-BE" dirty="0"/>
              <a:t>Un autre critère important à prendre en compte lors de l’obtention de liens hypertextes est la qualité du site. Vous devrez faire attention à son PageRank, plus il est supérieur au vôtre et mieux ce sera. </a:t>
            </a:r>
            <a:endParaRPr lang="fr-BE" dirty="0" smtClean="0"/>
          </a:p>
          <a:p>
            <a:r>
              <a:rPr lang="fr-BE" dirty="0" smtClean="0"/>
              <a:t>Vous </a:t>
            </a:r>
            <a:r>
              <a:rPr lang="fr-BE" dirty="0"/>
              <a:t>regarderez si ce site n’a pas été pénalisé par </a:t>
            </a:r>
            <a:r>
              <a:rPr lang="fr-BE" dirty="0" smtClean="0"/>
              <a:t>Google</a:t>
            </a:r>
          </a:p>
          <a:p>
            <a:r>
              <a:rPr lang="fr-BE" dirty="0" smtClean="0"/>
              <a:t>Enfin</a:t>
            </a:r>
            <a:r>
              <a:rPr lang="fr-BE" dirty="0"/>
              <a:t>, d’autres critères seront intéressants à prendre en compte comme le nombre de pages indexées (totales et les dernières semaines), le nombre de pages pertinentes indexées, le nombre de liens entrants sur le site, etc.</a:t>
            </a:r>
            <a:endParaRPr lang="fr-BE" dirty="0" smtClean="0"/>
          </a:p>
          <a:p>
            <a:pPr>
              <a:buFont typeface="Symbol"/>
              <a:buChar char="Þ"/>
            </a:pPr>
            <a:r>
              <a:rPr lang="fr-BE" dirty="0" smtClean="0"/>
              <a:t>Link Building : attirer ces liens, en permanence, en tenant compte de ces éléments de valorisation.</a:t>
            </a:r>
          </a:p>
          <a:p>
            <a:pPr>
              <a:buFont typeface="Symbol"/>
              <a:buChar char="Þ"/>
            </a:pPr>
            <a:endParaRPr lang="fr-BE" dirty="0"/>
          </a:p>
          <a:p>
            <a:pPr>
              <a:buFont typeface="Symbol"/>
              <a:buChar char="Þ"/>
            </a:pPr>
            <a:r>
              <a:rPr lang="fr-BE" dirty="0" smtClean="0"/>
              <a:t>Lien à optimiser à la fois pour la page qui le contient et pour la page vers laquelle il renvoie</a:t>
            </a:r>
          </a:p>
          <a:p>
            <a:pPr>
              <a:buFont typeface="Symbol"/>
              <a:buChar char="Þ"/>
            </a:pPr>
            <a:r>
              <a:rPr lang="fr-BE" dirty="0" err="1" smtClean="0"/>
              <a:t>Évitoins</a:t>
            </a:r>
            <a:r>
              <a:rPr lang="fr-BE" dirty="0" smtClean="0"/>
              <a:t> les liens non textuels (images, JavaScript, formulaires, flash…)</a:t>
            </a:r>
          </a:p>
          <a:p>
            <a:pPr>
              <a:buFont typeface="Symbol"/>
              <a:buChar char="Þ"/>
            </a:pPr>
            <a:endParaRPr lang="fr-BE" dirty="0"/>
          </a:p>
          <a:p>
            <a:pPr>
              <a:buFont typeface="Symbol"/>
              <a:buChar char="Þ"/>
            </a:pPr>
            <a:r>
              <a:rPr lang="fr-BE" dirty="0" smtClean="0"/>
              <a:t>Le </a:t>
            </a:r>
            <a:endParaRPr lang="fr-BE" dirty="0"/>
          </a:p>
        </p:txBody>
      </p:sp>
    </p:spTree>
    <p:extLst>
      <p:ext uri="{BB962C8B-B14F-4D97-AF65-F5344CB8AC3E}">
        <p14:creationId xmlns:p14="http://schemas.microsoft.com/office/powerpoint/2010/main" xmlns="" val="88501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Obtenir des liens entrants</a:t>
            </a:r>
            <a:endParaRPr lang="fr-BE" dirty="0"/>
          </a:p>
        </p:txBody>
      </p:sp>
      <p:sp>
        <p:nvSpPr>
          <p:cNvPr id="3" name="Content Placeholder 2"/>
          <p:cNvSpPr>
            <a:spLocks noGrp="1"/>
          </p:cNvSpPr>
          <p:nvPr>
            <p:ph idx="1"/>
          </p:nvPr>
        </p:nvSpPr>
        <p:spPr/>
        <p:txBody>
          <a:bodyPr>
            <a:normAutofit fontScale="92500" lnSpcReduction="10000"/>
          </a:bodyPr>
          <a:lstStyle/>
          <a:p>
            <a:r>
              <a:rPr lang="fr-BE" dirty="0" smtClean="0"/>
              <a:t>Payer (ou commercial car réseau de revendeurs par ex.) = pas de valeur éditoriale -&gt; Google déteste ça</a:t>
            </a:r>
          </a:p>
          <a:p>
            <a:r>
              <a:rPr lang="fr-BE" dirty="0" smtClean="0"/>
              <a:t>Echanger entre sites = peu de valeur éditoriale a priori, à éviter (mais ça reste populaire) – si vous le faites (</a:t>
            </a:r>
            <a:r>
              <a:rPr lang="fr-BE" dirty="0" err="1" smtClean="0"/>
              <a:t>partenairats</a:t>
            </a:r>
            <a:r>
              <a:rPr lang="fr-BE" dirty="0" smtClean="0"/>
              <a:t> forts), essayez des liens triangulaires plutôt que réciproques</a:t>
            </a:r>
          </a:p>
          <a:p>
            <a:r>
              <a:rPr lang="fr-BE" dirty="0" smtClean="0"/>
              <a:t>Susciter une réaction émotionnelle (si uniquement pour raisons de liens alors = « </a:t>
            </a:r>
            <a:r>
              <a:rPr lang="fr-BE" dirty="0" err="1" smtClean="0"/>
              <a:t>link</a:t>
            </a:r>
            <a:r>
              <a:rPr lang="fr-BE" dirty="0" smtClean="0"/>
              <a:t> </a:t>
            </a:r>
            <a:r>
              <a:rPr lang="fr-BE" dirty="0" err="1" smtClean="0"/>
              <a:t>baiting</a:t>
            </a:r>
            <a:r>
              <a:rPr lang="fr-BE" dirty="0" smtClean="0"/>
              <a:t> ») = valeur pour le PR («émotionnelle », ou info unique et puissante, ou outil utile…) : CONTENUS VIRAUX</a:t>
            </a:r>
          </a:p>
          <a:p>
            <a:r>
              <a:rPr lang="fr-BE" dirty="0" smtClean="0"/>
              <a:t>Sites similaires à viser - </a:t>
            </a:r>
            <a:r>
              <a:rPr lang="fr-BE" dirty="0" err="1" smtClean="0"/>
              <a:t>related</a:t>
            </a:r>
            <a:r>
              <a:rPr lang="fr-BE" dirty="0" smtClean="0"/>
              <a:t>: </a:t>
            </a:r>
          </a:p>
          <a:p>
            <a:r>
              <a:rPr lang="fr-BE" dirty="0" smtClean="0"/>
              <a:t>Se </a:t>
            </a:r>
            <a:r>
              <a:rPr lang="fr-BE" dirty="0"/>
              <a:t>poser en expert, minimiser l’aspect commercial, pas de pub même </a:t>
            </a:r>
            <a:r>
              <a:rPr lang="fr-BE" dirty="0" smtClean="0"/>
              <a:t>déguisée</a:t>
            </a:r>
          </a:p>
          <a:p>
            <a:r>
              <a:rPr lang="fr-BE" dirty="0" smtClean="0"/>
              <a:t>syndication </a:t>
            </a:r>
            <a:r>
              <a:rPr lang="fr-BE" dirty="0"/>
              <a:t>de contenus (sur un autre </a:t>
            </a:r>
            <a:r>
              <a:rPr lang="fr-BE" dirty="0" smtClean="0"/>
              <a:t>site comme Ezinearticle.com) , </a:t>
            </a:r>
            <a:r>
              <a:rPr lang="fr-BE" dirty="0"/>
              <a:t>social news (</a:t>
            </a:r>
            <a:r>
              <a:rPr lang="fr-BE" dirty="0" err="1"/>
              <a:t>digg</a:t>
            </a:r>
            <a:r>
              <a:rPr lang="fr-BE" dirty="0"/>
              <a:t>, </a:t>
            </a:r>
            <a:r>
              <a:rPr lang="fr-BE" dirty="0" err="1"/>
              <a:t>stumbleUpon</a:t>
            </a:r>
            <a:r>
              <a:rPr lang="fr-BE" dirty="0"/>
              <a:t>, </a:t>
            </a:r>
            <a:r>
              <a:rPr lang="fr-BE" dirty="0" err="1"/>
              <a:t>Reddit</a:t>
            </a:r>
            <a:r>
              <a:rPr lang="fr-BE" dirty="0"/>
              <a:t>, </a:t>
            </a:r>
            <a:r>
              <a:rPr lang="fr-BE" dirty="0" err="1"/>
              <a:t>Delicious</a:t>
            </a:r>
            <a:r>
              <a:rPr lang="fr-BE" dirty="0"/>
              <a:t>…), réseaux sociaux, blogs, annuaires, </a:t>
            </a:r>
          </a:p>
          <a:p>
            <a:r>
              <a:rPr lang="fr-BE" dirty="0" smtClean="0"/>
              <a:t>voir </a:t>
            </a:r>
            <a:r>
              <a:rPr lang="fr-BE" dirty="0"/>
              <a:t>où les concurrents ont des liens (via logiciels comme Open Site Explorer par ex</a:t>
            </a:r>
            <a:r>
              <a:rPr lang="fr-BE" dirty="0" smtClean="0"/>
              <a:t>.)</a:t>
            </a:r>
          </a:p>
          <a:p>
            <a:endParaRPr lang="fr-BE" dirty="0"/>
          </a:p>
          <a:p>
            <a:r>
              <a:rPr lang="fr-BE" dirty="0" err="1" smtClean="0"/>
              <a:t>Guest</a:t>
            </a:r>
            <a:r>
              <a:rPr lang="fr-BE" dirty="0" smtClean="0"/>
              <a:t> </a:t>
            </a:r>
            <a:r>
              <a:rPr lang="fr-BE" dirty="0" err="1" smtClean="0"/>
              <a:t>posts</a:t>
            </a:r>
            <a:endParaRPr lang="fr-BE" dirty="0" smtClean="0"/>
          </a:p>
          <a:p>
            <a:r>
              <a:rPr lang="fr-BE" dirty="0" smtClean="0"/>
              <a:t>Concours avec prix à la clé</a:t>
            </a:r>
          </a:p>
          <a:p>
            <a:endParaRPr lang="fr-BE" dirty="0"/>
          </a:p>
          <a:p>
            <a:r>
              <a:rPr lang="fr-BE" dirty="0" smtClean="0"/>
              <a:t>Créer un contenu controversé</a:t>
            </a:r>
          </a:p>
          <a:p>
            <a:endParaRPr lang="fr-BE" dirty="0"/>
          </a:p>
          <a:p>
            <a:r>
              <a:rPr lang="fr-BE" dirty="0" smtClean="0"/>
              <a:t>Être présent dans les annuaires</a:t>
            </a:r>
          </a:p>
          <a:p>
            <a:r>
              <a:rPr lang="fr-BE" dirty="0" smtClean="0"/>
              <a:t>Faire des classements / top </a:t>
            </a:r>
            <a:r>
              <a:rPr lang="fr-BE" dirty="0" err="1" smtClean="0"/>
              <a:t>lists</a:t>
            </a:r>
            <a:endParaRPr lang="fr-BE" dirty="0" smtClean="0"/>
          </a:p>
          <a:p>
            <a:endParaRPr lang="fr-BE" dirty="0"/>
          </a:p>
          <a:p>
            <a:r>
              <a:rPr lang="fr-BE" dirty="0" smtClean="0"/>
              <a:t>Créer des </a:t>
            </a:r>
            <a:r>
              <a:rPr lang="fr-BE" dirty="0" err="1" smtClean="0"/>
              <a:t>bages</a:t>
            </a:r>
            <a:r>
              <a:rPr lang="fr-BE" dirty="0" smtClean="0"/>
              <a:t> à insérer sur les sites (guru.com ou elance.com)</a:t>
            </a:r>
          </a:p>
          <a:p>
            <a:endParaRPr lang="fr-BE" dirty="0"/>
          </a:p>
          <a:p>
            <a:endParaRPr lang="fr-BE" dirty="0" smtClean="0"/>
          </a:p>
          <a:p>
            <a:pPr marL="0" indent="0">
              <a:buNone/>
            </a:pPr>
            <a:r>
              <a:rPr lang="fr-BE" b="1" dirty="0" smtClean="0"/>
              <a:t>=&gt; Utiliser des contenus de qualité (textes, vidéos, outils, images, jeux…) pour attirer des liens = piste n°1 !!!</a:t>
            </a:r>
          </a:p>
        </p:txBody>
      </p:sp>
    </p:spTree>
    <p:extLst>
      <p:ext uri="{BB962C8B-B14F-4D97-AF65-F5344CB8AC3E}">
        <p14:creationId xmlns:p14="http://schemas.microsoft.com/office/powerpoint/2010/main" xmlns="" val="85098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r>
              <a:rPr lang="fr-BE" sz="2400" b="0" dirty="0"/>
              <a:t>Rajouter des liens dans les autres articles vers celui-ci si c'est pertinent</a:t>
            </a:r>
            <a:br>
              <a:rPr lang="fr-BE" sz="2400" b="0" dirty="0"/>
            </a:br>
            <a:r>
              <a:rPr lang="fr-BE" sz="2400" b="0" dirty="0"/>
              <a:t>Inviter au partage (et commentaires)... pour de bonnes raisons, en provoquant de préférence une réponse émotionnelle (engagement)</a:t>
            </a:r>
            <a:br>
              <a:rPr lang="fr-BE" sz="2400" b="0" dirty="0"/>
            </a:br>
            <a:r>
              <a:rPr lang="fr-BE" sz="2400" b="0" dirty="0"/>
              <a:t>Tags (visuel = </a:t>
            </a:r>
            <a:r>
              <a:rPr lang="fr-BE" sz="2400" b="0" dirty="0" err="1"/>
              <a:t>wordle</a:t>
            </a:r>
            <a:r>
              <a:rPr lang="fr-BE" sz="2400" b="0" dirty="0"/>
              <a:t>)</a:t>
            </a:r>
            <a:br>
              <a:rPr lang="fr-BE" sz="2400" b="0" dirty="0"/>
            </a:br>
            <a:r>
              <a:rPr lang="fr-BE" sz="2400" b="0" dirty="0"/>
              <a:t/>
            </a:r>
            <a:br>
              <a:rPr lang="fr-BE" sz="2400" b="0" dirty="0"/>
            </a:br>
            <a:r>
              <a:rPr lang="fr-BE" sz="2400" b="0" dirty="0"/>
              <a:t>Priorité à votre communauté : privilèges</a:t>
            </a:r>
            <a:br>
              <a:rPr lang="fr-BE" sz="2400" b="0" dirty="0"/>
            </a:br>
            <a:r>
              <a:rPr lang="fr-BE" sz="2400" b="0" dirty="0"/>
              <a:t>X-référencement : mise en avant, </a:t>
            </a:r>
            <a:r>
              <a:rPr lang="fr-BE" sz="2400" b="0" dirty="0" err="1"/>
              <a:t>floating</a:t>
            </a:r>
            <a:r>
              <a:rPr lang="fr-BE" sz="2400" b="0" dirty="0"/>
              <a:t> display, Newsletters, </a:t>
            </a:r>
            <a:r>
              <a:rPr lang="fr-BE" sz="2400" b="0" dirty="0" err="1"/>
              <a:t>ADmail</a:t>
            </a:r>
            <a:r>
              <a:rPr lang="fr-BE" sz="2400" b="0" dirty="0"/>
              <a:t>, </a:t>
            </a:r>
            <a:r>
              <a:rPr lang="fr-BE" sz="2400" b="0" dirty="0" err="1"/>
              <a:t>magas</a:t>
            </a:r>
            <a:r>
              <a:rPr lang="fr-BE" sz="2400" b="0" dirty="0"/>
              <a:t> papiers...</a:t>
            </a:r>
            <a:br>
              <a:rPr lang="fr-BE" sz="2400" b="0" dirty="0"/>
            </a:br>
            <a:r>
              <a:rPr lang="fr-BE" sz="2400" b="0" dirty="0"/>
              <a:t>Relais externes possibles : réseaux sociaux, partenaires, forums, blogs...</a:t>
            </a:r>
            <a:br>
              <a:rPr lang="fr-BE" sz="2400" b="0" dirty="0"/>
            </a:br>
            <a:r>
              <a:rPr lang="fr-BE" sz="2400" b="0" dirty="0"/>
              <a:t>Bon timing de publication/promo</a:t>
            </a:r>
            <a:br>
              <a:rPr lang="fr-BE" sz="2400" b="0" dirty="0"/>
            </a:br>
            <a:r>
              <a:rPr lang="fr-BE" sz="2400" b="0" dirty="0"/>
              <a:t>......</a:t>
            </a:r>
            <a:endParaRPr lang="fr-FR" sz="2400" b="0" dirty="0"/>
          </a:p>
        </p:txBody>
      </p:sp>
    </p:spTree>
  </p:cSld>
  <p:clrMapOvr>
    <a:masterClrMapping/>
  </p:clrMapOvr>
</p:sld>
</file>

<file path=ppt/theme/theme1.xml><?xml version="1.0" encoding="utf-8"?>
<a:theme xmlns:a="http://schemas.openxmlformats.org/drawingml/2006/main" name="xavierdegraux - modèle de présentation">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xavierdegraux - modèle de présentation</Template>
  <TotalTime>716</TotalTime>
  <Words>2849</Words>
  <Application>Microsoft Office PowerPoint</Application>
  <PresentationFormat>Affichage à l'écran (4:3)</PresentationFormat>
  <Paragraphs>536</Paragraphs>
  <Slides>44</Slides>
  <Notes>5</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xavierdegraux - modèle de présentation</vt:lpstr>
      <vt:lpstr>Promouvoir</vt:lpstr>
      <vt:lpstr>Méthode</vt:lpstr>
      <vt:lpstr>Agenda</vt:lpstr>
      <vt:lpstr>Diapositive 5</vt:lpstr>
      <vt:lpstr>LINK building</vt:lpstr>
      <vt:lpstr>Diapositive 7</vt:lpstr>
      <vt:lpstr>Liens = facteur n°1</vt:lpstr>
      <vt:lpstr>Obtenir des liens entrants</vt:lpstr>
      <vt:lpstr>Diapositive 10</vt:lpstr>
      <vt:lpstr>Outils</vt:lpstr>
      <vt:lpstr>X-medias</vt:lpstr>
      <vt:lpstr>socialiser</vt:lpstr>
      <vt:lpstr>Diapositive 14</vt:lpstr>
      <vt:lpstr>Copier-coller</vt:lpstr>
      <vt:lpstr>Réseaux sociaux</vt:lpstr>
      <vt:lpstr>Choisir</vt:lpstr>
      <vt:lpstr>Choisir</vt:lpstr>
      <vt:lpstr>Choisir</vt:lpstr>
      <vt:lpstr>Principes généraux</vt:lpstr>
      <vt:lpstr>Diapositive 21</vt:lpstr>
      <vt:lpstr>Ambassadeur / Advocacy</vt:lpstr>
      <vt:lpstr>Engagement</vt:lpstr>
      <vt:lpstr>Diapositive 24</vt:lpstr>
      <vt:lpstr>Diapositive 25</vt:lpstr>
      <vt:lpstr>Facebook</vt:lpstr>
      <vt:lpstr>Diapositive 27</vt:lpstr>
      <vt:lpstr>Twitter</vt:lpstr>
      <vt:lpstr>Google +</vt:lpstr>
      <vt:lpstr>Linkedin</vt:lpstr>
      <vt:lpstr>Pinterest</vt:lpstr>
      <vt:lpstr>Community Manager</vt:lpstr>
      <vt:lpstr>Gérer la critique</vt:lpstr>
      <vt:lpstr>Gérer les commentaires /critiques</vt:lpstr>
      <vt:lpstr>Diapositive 35</vt:lpstr>
      <vt:lpstr>Diapositive 36</vt:lpstr>
      <vt:lpstr>Créer un calendrier éditorial</vt:lpstr>
      <vt:lpstr>Contenus dupliqués</vt:lpstr>
      <vt:lpstr>Mix de contenus</vt:lpstr>
      <vt:lpstr>Ligne éditoriale</vt:lpstr>
      <vt:lpstr>Calendrier éditorial</vt:lpstr>
      <vt:lpstr>Critères</vt:lpstr>
      <vt:lpstr>Processus de validation</vt:lpstr>
      <vt:lpstr>Diapositive 44</vt:lpstr>
      <vt:lpstr>Pause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2</dc:title>
  <dc:creator>Xavier Degraux</dc:creator>
  <cp:lastModifiedBy>Xavier Degraux</cp:lastModifiedBy>
  <cp:revision>65</cp:revision>
  <dcterms:created xsi:type="dcterms:W3CDTF">2013-02-24T15:51:12Z</dcterms:created>
  <dcterms:modified xsi:type="dcterms:W3CDTF">2013-03-15T10:29:08Z</dcterms:modified>
</cp:coreProperties>
</file>