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2" saveSubsetFonts="1">
  <p:sldMasterIdLst>
    <p:sldMasterId id="2147483648" r:id="rId1"/>
  </p:sldMasterIdLst>
  <p:notesMasterIdLst>
    <p:notesMasterId r:id="rId44"/>
  </p:notesMasterIdLst>
  <p:sldIdLst>
    <p:sldId id="256" r:id="rId2"/>
    <p:sldId id="257" r:id="rId3"/>
    <p:sldId id="292" r:id="rId4"/>
    <p:sldId id="310" r:id="rId5"/>
    <p:sldId id="293" r:id="rId6"/>
    <p:sldId id="267" r:id="rId7"/>
    <p:sldId id="312" r:id="rId8"/>
    <p:sldId id="270" r:id="rId9"/>
    <p:sldId id="317" r:id="rId10"/>
    <p:sldId id="313" r:id="rId11"/>
    <p:sldId id="268" r:id="rId12"/>
    <p:sldId id="316" r:id="rId13"/>
    <p:sldId id="314" r:id="rId14"/>
    <p:sldId id="319" r:id="rId15"/>
    <p:sldId id="315" r:id="rId16"/>
    <p:sldId id="279" r:id="rId17"/>
    <p:sldId id="271" r:id="rId18"/>
    <p:sldId id="320" r:id="rId19"/>
    <p:sldId id="304" r:id="rId20"/>
    <p:sldId id="305" r:id="rId21"/>
    <p:sldId id="298" r:id="rId22"/>
    <p:sldId id="294" r:id="rId23"/>
    <p:sldId id="299" r:id="rId24"/>
    <p:sldId id="274" r:id="rId25"/>
    <p:sldId id="300" r:id="rId26"/>
    <p:sldId id="291" r:id="rId27"/>
    <p:sldId id="321" r:id="rId28"/>
    <p:sldId id="301" r:id="rId29"/>
    <p:sldId id="278" r:id="rId30"/>
    <p:sldId id="287" r:id="rId31"/>
    <p:sldId id="302" r:id="rId32"/>
    <p:sldId id="322" r:id="rId33"/>
    <p:sldId id="306" r:id="rId34"/>
    <p:sldId id="308" r:id="rId35"/>
    <p:sldId id="297" r:id="rId36"/>
    <p:sldId id="296" r:id="rId37"/>
    <p:sldId id="307" r:id="rId38"/>
    <p:sldId id="309" r:id="rId39"/>
    <p:sldId id="311" r:id="rId40"/>
    <p:sldId id="285" r:id="rId41"/>
    <p:sldId id="303" r:id="rId42"/>
    <p:sldId id="286" r:id="rId43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4833" autoAdjust="0"/>
  </p:normalViewPr>
  <p:slideViewPr>
    <p:cSldViewPr>
      <p:cViewPr varScale="1">
        <p:scale>
          <a:sx n="58" d="100"/>
          <a:sy n="58" d="100"/>
        </p:scale>
        <p:origin x="-149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04A1FD7-BB21-4F27-A890-0BBC261EDC13}" type="doc">
      <dgm:prSet loTypeId="urn:microsoft.com/office/officeart/2005/8/layout/cycle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4F631E3F-3F98-49F3-8D16-D445E61092DE}">
      <dgm:prSet phldrT="[Texte]"/>
      <dgm:spPr>
        <a:solidFill>
          <a:srgbClr val="00B0F0"/>
        </a:solidFill>
      </dgm:spPr>
      <dgm:t>
        <a:bodyPr/>
        <a:lstStyle/>
        <a:p>
          <a:r>
            <a:rPr lang="fr-BE" dirty="0" smtClean="0"/>
            <a:t>Cibler</a:t>
          </a:r>
          <a:endParaRPr lang="fr-FR" dirty="0"/>
        </a:p>
      </dgm:t>
    </dgm:pt>
    <dgm:pt modelId="{EAD77551-98F5-4990-AFA7-F89BDE9B39AF}" type="parTrans" cxnId="{DF99FEC5-9616-408E-B284-5434E451F2CE}">
      <dgm:prSet/>
      <dgm:spPr/>
      <dgm:t>
        <a:bodyPr/>
        <a:lstStyle/>
        <a:p>
          <a:endParaRPr lang="fr-FR"/>
        </a:p>
      </dgm:t>
    </dgm:pt>
    <dgm:pt modelId="{BEC78F00-EF94-4591-BAB9-8AA88C11B10B}" type="sibTrans" cxnId="{DF99FEC5-9616-408E-B284-5434E451F2CE}">
      <dgm:prSet/>
      <dgm:spPr/>
      <dgm:t>
        <a:bodyPr/>
        <a:lstStyle/>
        <a:p>
          <a:endParaRPr lang="fr-FR"/>
        </a:p>
      </dgm:t>
    </dgm:pt>
    <dgm:pt modelId="{FE55D274-2FE9-49F0-B7D3-D761D3CAFBD0}">
      <dgm:prSet phldrT="[Texte]"/>
      <dgm:spPr>
        <a:solidFill>
          <a:srgbClr val="00B0F0"/>
        </a:solidFill>
      </dgm:spPr>
      <dgm:t>
        <a:bodyPr/>
        <a:lstStyle/>
        <a:p>
          <a:r>
            <a:rPr lang="fr-BE" dirty="0" smtClean="0"/>
            <a:t>Angler</a:t>
          </a:r>
          <a:endParaRPr lang="fr-FR" dirty="0"/>
        </a:p>
      </dgm:t>
    </dgm:pt>
    <dgm:pt modelId="{F45E0A45-E3AC-4329-AF9E-62AD1B22E518}" type="parTrans" cxnId="{60EDF540-614F-4659-BE8C-76C70164266E}">
      <dgm:prSet/>
      <dgm:spPr/>
      <dgm:t>
        <a:bodyPr/>
        <a:lstStyle/>
        <a:p>
          <a:endParaRPr lang="fr-FR"/>
        </a:p>
      </dgm:t>
    </dgm:pt>
    <dgm:pt modelId="{0B69A928-6AA9-441C-8CD3-14EBB04CCA24}" type="sibTrans" cxnId="{60EDF540-614F-4659-BE8C-76C70164266E}">
      <dgm:prSet/>
      <dgm:spPr/>
      <dgm:t>
        <a:bodyPr/>
        <a:lstStyle/>
        <a:p>
          <a:endParaRPr lang="fr-FR"/>
        </a:p>
      </dgm:t>
    </dgm:pt>
    <dgm:pt modelId="{4741E4CA-D93D-46F9-8800-4E0A2777D472}">
      <dgm:prSet phldrT="[Texte]"/>
      <dgm:spPr>
        <a:solidFill>
          <a:srgbClr val="00B0F0"/>
        </a:solidFill>
      </dgm:spPr>
      <dgm:t>
        <a:bodyPr/>
        <a:lstStyle/>
        <a:p>
          <a:r>
            <a:rPr lang="fr-BE" dirty="0" smtClean="0"/>
            <a:t>Rédiger / Illustrer / Enrichir</a:t>
          </a:r>
          <a:endParaRPr lang="fr-FR" dirty="0"/>
        </a:p>
      </dgm:t>
    </dgm:pt>
    <dgm:pt modelId="{8529EB17-0B9B-43AD-AD86-80798CEC76DF}" type="parTrans" cxnId="{F13B8B63-308A-4E8A-B98E-580B7C0325E0}">
      <dgm:prSet/>
      <dgm:spPr/>
      <dgm:t>
        <a:bodyPr/>
        <a:lstStyle/>
        <a:p>
          <a:endParaRPr lang="fr-FR"/>
        </a:p>
      </dgm:t>
    </dgm:pt>
    <dgm:pt modelId="{C17A258D-55D8-4A89-AC99-97AEE7B3CF0B}" type="sibTrans" cxnId="{F13B8B63-308A-4E8A-B98E-580B7C0325E0}">
      <dgm:prSet/>
      <dgm:spPr/>
      <dgm:t>
        <a:bodyPr/>
        <a:lstStyle/>
        <a:p>
          <a:endParaRPr lang="fr-FR"/>
        </a:p>
      </dgm:t>
    </dgm:pt>
    <dgm:pt modelId="{9D6174C2-0183-4859-979E-3F87097FA11E}">
      <dgm:prSet phldrT="[Texte]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fr-BE" dirty="0" smtClean="0"/>
            <a:t>Optimiser</a:t>
          </a:r>
          <a:endParaRPr lang="fr-FR" dirty="0"/>
        </a:p>
      </dgm:t>
    </dgm:pt>
    <dgm:pt modelId="{E79EF7C1-D81A-4C96-90A1-212819964B6D}" type="parTrans" cxnId="{25F949D3-0FE7-47BF-B7A1-F02852D837E8}">
      <dgm:prSet/>
      <dgm:spPr/>
      <dgm:t>
        <a:bodyPr/>
        <a:lstStyle/>
        <a:p>
          <a:endParaRPr lang="fr-FR"/>
        </a:p>
      </dgm:t>
    </dgm:pt>
    <dgm:pt modelId="{CE9DF90A-4A92-4D81-B123-9E3336E3677E}" type="sibTrans" cxnId="{25F949D3-0FE7-47BF-B7A1-F02852D837E8}">
      <dgm:prSet/>
      <dgm:spPr/>
      <dgm:t>
        <a:bodyPr/>
        <a:lstStyle/>
        <a:p>
          <a:endParaRPr lang="fr-FR"/>
        </a:p>
      </dgm:t>
    </dgm:pt>
    <dgm:pt modelId="{F55D9409-C388-4961-9972-14F036B62ACA}">
      <dgm:prSet phldrT="[Texte]"/>
      <dgm:spPr>
        <a:solidFill>
          <a:srgbClr val="00B0F0"/>
        </a:solidFill>
      </dgm:spPr>
      <dgm:t>
        <a:bodyPr/>
        <a:lstStyle/>
        <a:p>
          <a:r>
            <a:rPr lang="fr-BE" dirty="0" smtClean="0"/>
            <a:t>Promouvoir</a:t>
          </a:r>
          <a:endParaRPr lang="fr-FR" dirty="0"/>
        </a:p>
      </dgm:t>
    </dgm:pt>
    <dgm:pt modelId="{C5CB6DA3-94B6-4F92-BB7D-42DAFBAE6342}" type="parTrans" cxnId="{31314958-7422-4EC7-A010-A764EFF8AC7C}">
      <dgm:prSet/>
      <dgm:spPr/>
      <dgm:t>
        <a:bodyPr/>
        <a:lstStyle/>
        <a:p>
          <a:endParaRPr lang="fr-FR"/>
        </a:p>
      </dgm:t>
    </dgm:pt>
    <dgm:pt modelId="{625EA167-177C-4DD2-AFE8-66B94C637F55}" type="sibTrans" cxnId="{31314958-7422-4EC7-A010-A764EFF8AC7C}">
      <dgm:prSet/>
      <dgm:spPr/>
      <dgm:t>
        <a:bodyPr/>
        <a:lstStyle/>
        <a:p>
          <a:endParaRPr lang="fr-FR"/>
        </a:p>
      </dgm:t>
    </dgm:pt>
    <dgm:pt modelId="{27A87A47-E22D-4083-98A0-93F4B72FF302}">
      <dgm:prSet phldrT="[Texte]"/>
      <dgm:spPr>
        <a:solidFill>
          <a:srgbClr val="00B0F0"/>
        </a:solidFill>
      </dgm:spPr>
      <dgm:t>
        <a:bodyPr/>
        <a:lstStyle/>
        <a:p>
          <a:r>
            <a:rPr lang="fr-BE" dirty="0" smtClean="0"/>
            <a:t>Dialoguer</a:t>
          </a:r>
          <a:endParaRPr lang="fr-FR" dirty="0"/>
        </a:p>
      </dgm:t>
    </dgm:pt>
    <dgm:pt modelId="{5F346378-5900-47A0-9CE3-3662241B8070}" type="parTrans" cxnId="{7DFAA426-32DC-42A9-A392-B1C619FA0ECA}">
      <dgm:prSet/>
      <dgm:spPr/>
      <dgm:t>
        <a:bodyPr/>
        <a:lstStyle/>
        <a:p>
          <a:endParaRPr lang="fr-FR"/>
        </a:p>
      </dgm:t>
    </dgm:pt>
    <dgm:pt modelId="{3C4761DA-1E3A-4DAB-8527-E1BB857F7B38}" type="sibTrans" cxnId="{7DFAA426-32DC-42A9-A392-B1C619FA0ECA}">
      <dgm:prSet/>
      <dgm:spPr/>
      <dgm:t>
        <a:bodyPr/>
        <a:lstStyle/>
        <a:p>
          <a:endParaRPr lang="fr-FR"/>
        </a:p>
      </dgm:t>
    </dgm:pt>
    <dgm:pt modelId="{55E132F5-9CFA-485E-8396-11107E198F4F}">
      <dgm:prSet phldrT="[Texte]"/>
      <dgm:spPr>
        <a:solidFill>
          <a:srgbClr val="00B0F0"/>
        </a:solidFill>
      </dgm:spPr>
      <dgm:t>
        <a:bodyPr/>
        <a:lstStyle/>
        <a:p>
          <a:r>
            <a:rPr lang="fr-BE" dirty="0" smtClean="0"/>
            <a:t>Mesurer</a:t>
          </a:r>
          <a:endParaRPr lang="fr-FR" dirty="0"/>
        </a:p>
      </dgm:t>
    </dgm:pt>
    <dgm:pt modelId="{0E85E65C-2633-4C00-AEEA-B1565DB689CC}" type="parTrans" cxnId="{3CDBB4F1-5416-4512-B474-00783D8A1225}">
      <dgm:prSet/>
      <dgm:spPr/>
      <dgm:t>
        <a:bodyPr/>
        <a:lstStyle/>
        <a:p>
          <a:endParaRPr lang="fr-FR"/>
        </a:p>
      </dgm:t>
    </dgm:pt>
    <dgm:pt modelId="{B32E97B9-06C0-4395-BA41-696F255F333B}" type="sibTrans" cxnId="{3CDBB4F1-5416-4512-B474-00783D8A1225}">
      <dgm:prSet/>
      <dgm:spPr/>
      <dgm:t>
        <a:bodyPr/>
        <a:lstStyle/>
        <a:p>
          <a:endParaRPr lang="fr-FR"/>
        </a:p>
      </dgm:t>
    </dgm:pt>
    <dgm:pt modelId="{24DB679A-0E35-4AF9-8AEA-48E3BB82FE24}" type="pres">
      <dgm:prSet presAssocID="{404A1FD7-BB21-4F27-A890-0BBC261EDC13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66964488-03DF-4F95-B45C-890AA79D77A7}" type="pres">
      <dgm:prSet presAssocID="{4F631E3F-3F98-49F3-8D16-D445E61092DE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3171B06-5079-406D-BFD8-EC1CE1CF84FF}" type="pres">
      <dgm:prSet presAssocID="{4F631E3F-3F98-49F3-8D16-D445E61092DE}" presName="spNode" presStyleCnt="0"/>
      <dgm:spPr/>
    </dgm:pt>
    <dgm:pt modelId="{26DCD7C3-3D42-4B44-AE1F-144A4D976313}" type="pres">
      <dgm:prSet presAssocID="{BEC78F00-EF94-4591-BAB9-8AA88C11B10B}" presName="sibTrans" presStyleLbl="sibTrans1D1" presStyleIdx="0" presStyleCnt="7"/>
      <dgm:spPr/>
      <dgm:t>
        <a:bodyPr/>
        <a:lstStyle/>
        <a:p>
          <a:endParaRPr lang="fr-FR"/>
        </a:p>
      </dgm:t>
    </dgm:pt>
    <dgm:pt modelId="{ACB186DA-6469-42AC-A251-37609F6B1649}" type="pres">
      <dgm:prSet presAssocID="{FE55D274-2FE9-49F0-B7D3-D761D3CAFBD0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5F66580-7AB5-4CD8-9C4A-7FDD6C59391C}" type="pres">
      <dgm:prSet presAssocID="{FE55D274-2FE9-49F0-B7D3-D761D3CAFBD0}" presName="spNode" presStyleCnt="0"/>
      <dgm:spPr/>
    </dgm:pt>
    <dgm:pt modelId="{4BA5B4F3-1A22-41A1-A066-332A66AB9D3B}" type="pres">
      <dgm:prSet presAssocID="{0B69A928-6AA9-441C-8CD3-14EBB04CCA24}" presName="sibTrans" presStyleLbl="sibTrans1D1" presStyleIdx="1" presStyleCnt="7"/>
      <dgm:spPr/>
      <dgm:t>
        <a:bodyPr/>
        <a:lstStyle/>
        <a:p>
          <a:endParaRPr lang="fr-FR"/>
        </a:p>
      </dgm:t>
    </dgm:pt>
    <dgm:pt modelId="{1D8BB89F-84D4-4A68-A83B-C718A6CBCB8C}" type="pres">
      <dgm:prSet presAssocID="{4741E4CA-D93D-46F9-8800-4E0A2777D472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D39654B-BE61-4B0C-89DC-18951EACD44D}" type="pres">
      <dgm:prSet presAssocID="{4741E4CA-D93D-46F9-8800-4E0A2777D472}" presName="spNode" presStyleCnt="0"/>
      <dgm:spPr/>
    </dgm:pt>
    <dgm:pt modelId="{C28CA069-0A09-49C5-A726-FDBE89DEA57C}" type="pres">
      <dgm:prSet presAssocID="{C17A258D-55D8-4A89-AC99-97AEE7B3CF0B}" presName="sibTrans" presStyleLbl="sibTrans1D1" presStyleIdx="2" presStyleCnt="7"/>
      <dgm:spPr/>
      <dgm:t>
        <a:bodyPr/>
        <a:lstStyle/>
        <a:p>
          <a:endParaRPr lang="fr-FR"/>
        </a:p>
      </dgm:t>
    </dgm:pt>
    <dgm:pt modelId="{BA7FCEE5-7A49-4291-B4B3-4F1DAA86A124}" type="pres">
      <dgm:prSet presAssocID="{9D6174C2-0183-4859-979E-3F87097FA11E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654DFC7-B489-464C-B95C-D3DD3D7933F4}" type="pres">
      <dgm:prSet presAssocID="{9D6174C2-0183-4859-979E-3F87097FA11E}" presName="spNode" presStyleCnt="0"/>
      <dgm:spPr/>
    </dgm:pt>
    <dgm:pt modelId="{0B67F088-14BB-4D57-B03E-0DF9F0F56A3F}" type="pres">
      <dgm:prSet presAssocID="{CE9DF90A-4A92-4D81-B123-9E3336E3677E}" presName="sibTrans" presStyleLbl="sibTrans1D1" presStyleIdx="3" presStyleCnt="7"/>
      <dgm:spPr/>
      <dgm:t>
        <a:bodyPr/>
        <a:lstStyle/>
        <a:p>
          <a:endParaRPr lang="fr-FR"/>
        </a:p>
      </dgm:t>
    </dgm:pt>
    <dgm:pt modelId="{CAFBB2B2-644B-4F27-A3B0-28A8A87B6D87}" type="pres">
      <dgm:prSet presAssocID="{F55D9409-C388-4961-9972-14F036B62ACA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710CA38-9273-4749-9195-66B77FF99ADF}" type="pres">
      <dgm:prSet presAssocID="{F55D9409-C388-4961-9972-14F036B62ACA}" presName="spNode" presStyleCnt="0"/>
      <dgm:spPr/>
    </dgm:pt>
    <dgm:pt modelId="{B9C8148D-C04A-4BEB-B525-8339AA09A37C}" type="pres">
      <dgm:prSet presAssocID="{625EA167-177C-4DD2-AFE8-66B94C637F55}" presName="sibTrans" presStyleLbl="sibTrans1D1" presStyleIdx="4" presStyleCnt="7"/>
      <dgm:spPr/>
      <dgm:t>
        <a:bodyPr/>
        <a:lstStyle/>
        <a:p>
          <a:endParaRPr lang="fr-FR"/>
        </a:p>
      </dgm:t>
    </dgm:pt>
    <dgm:pt modelId="{2EB9832F-04CD-4E70-897E-E74705AABC2B}" type="pres">
      <dgm:prSet presAssocID="{27A87A47-E22D-4083-98A0-93F4B72FF302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F7246C3-22C2-4B09-83B1-CF658D3BF04D}" type="pres">
      <dgm:prSet presAssocID="{27A87A47-E22D-4083-98A0-93F4B72FF302}" presName="spNode" presStyleCnt="0"/>
      <dgm:spPr/>
    </dgm:pt>
    <dgm:pt modelId="{B601AE43-A2FA-4BA9-B9F1-D42026D33113}" type="pres">
      <dgm:prSet presAssocID="{3C4761DA-1E3A-4DAB-8527-E1BB857F7B38}" presName="sibTrans" presStyleLbl="sibTrans1D1" presStyleIdx="5" presStyleCnt="7"/>
      <dgm:spPr/>
      <dgm:t>
        <a:bodyPr/>
        <a:lstStyle/>
        <a:p>
          <a:endParaRPr lang="fr-FR"/>
        </a:p>
      </dgm:t>
    </dgm:pt>
    <dgm:pt modelId="{32ED0753-6F3E-4EF3-A245-ECE25DC9EAC3}" type="pres">
      <dgm:prSet presAssocID="{55E132F5-9CFA-485E-8396-11107E198F4F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A9AD081-F9F2-46DC-A47A-327934B72E6B}" type="pres">
      <dgm:prSet presAssocID="{55E132F5-9CFA-485E-8396-11107E198F4F}" presName="spNode" presStyleCnt="0"/>
      <dgm:spPr/>
    </dgm:pt>
    <dgm:pt modelId="{116B1E3F-AF5B-4920-8C60-8D1773D0B1B7}" type="pres">
      <dgm:prSet presAssocID="{B32E97B9-06C0-4395-BA41-696F255F333B}" presName="sibTrans" presStyleLbl="sibTrans1D1" presStyleIdx="6" presStyleCnt="7"/>
      <dgm:spPr/>
      <dgm:t>
        <a:bodyPr/>
        <a:lstStyle/>
        <a:p>
          <a:endParaRPr lang="fr-FR"/>
        </a:p>
      </dgm:t>
    </dgm:pt>
  </dgm:ptLst>
  <dgm:cxnLst>
    <dgm:cxn modelId="{85282EDA-1A32-4C3A-A427-D1DFBA44C8D0}" type="presOf" srcId="{C17A258D-55D8-4A89-AC99-97AEE7B3CF0B}" destId="{C28CA069-0A09-49C5-A726-FDBE89DEA57C}" srcOrd="0" destOrd="0" presId="urn:microsoft.com/office/officeart/2005/8/layout/cycle5"/>
    <dgm:cxn modelId="{BECFDB92-CCBF-4277-B8C7-40A94D6CE1A7}" type="presOf" srcId="{0B69A928-6AA9-441C-8CD3-14EBB04CCA24}" destId="{4BA5B4F3-1A22-41A1-A066-332A66AB9D3B}" srcOrd="0" destOrd="0" presId="urn:microsoft.com/office/officeart/2005/8/layout/cycle5"/>
    <dgm:cxn modelId="{FD9F8903-91F7-46C4-ABC9-B861733A4D54}" type="presOf" srcId="{B32E97B9-06C0-4395-BA41-696F255F333B}" destId="{116B1E3F-AF5B-4920-8C60-8D1773D0B1B7}" srcOrd="0" destOrd="0" presId="urn:microsoft.com/office/officeart/2005/8/layout/cycle5"/>
    <dgm:cxn modelId="{36746F51-845E-4603-80E1-73D68D594DA0}" type="presOf" srcId="{9D6174C2-0183-4859-979E-3F87097FA11E}" destId="{BA7FCEE5-7A49-4291-B4B3-4F1DAA86A124}" srcOrd="0" destOrd="0" presId="urn:microsoft.com/office/officeart/2005/8/layout/cycle5"/>
    <dgm:cxn modelId="{8B51C8E1-A43C-487E-BD76-E5E49ED566B3}" type="presOf" srcId="{4F631E3F-3F98-49F3-8D16-D445E61092DE}" destId="{66964488-03DF-4F95-B45C-890AA79D77A7}" srcOrd="0" destOrd="0" presId="urn:microsoft.com/office/officeart/2005/8/layout/cycle5"/>
    <dgm:cxn modelId="{F13B8B63-308A-4E8A-B98E-580B7C0325E0}" srcId="{404A1FD7-BB21-4F27-A890-0BBC261EDC13}" destId="{4741E4CA-D93D-46F9-8800-4E0A2777D472}" srcOrd="2" destOrd="0" parTransId="{8529EB17-0B9B-43AD-AD86-80798CEC76DF}" sibTransId="{C17A258D-55D8-4A89-AC99-97AEE7B3CF0B}"/>
    <dgm:cxn modelId="{3CDBB4F1-5416-4512-B474-00783D8A1225}" srcId="{404A1FD7-BB21-4F27-A890-0BBC261EDC13}" destId="{55E132F5-9CFA-485E-8396-11107E198F4F}" srcOrd="6" destOrd="0" parTransId="{0E85E65C-2633-4C00-AEEA-B1565DB689CC}" sibTransId="{B32E97B9-06C0-4395-BA41-696F255F333B}"/>
    <dgm:cxn modelId="{80F860FD-6DC2-450A-849B-8D5C951579DA}" type="presOf" srcId="{FE55D274-2FE9-49F0-B7D3-D761D3CAFBD0}" destId="{ACB186DA-6469-42AC-A251-37609F6B1649}" srcOrd="0" destOrd="0" presId="urn:microsoft.com/office/officeart/2005/8/layout/cycle5"/>
    <dgm:cxn modelId="{C13F2206-A350-4996-A2D7-BD93EC4330B7}" type="presOf" srcId="{BEC78F00-EF94-4591-BAB9-8AA88C11B10B}" destId="{26DCD7C3-3D42-4B44-AE1F-144A4D976313}" srcOrd="0" destOrd="0" presId="urn:microsoft.com/office/officeart/2005/8/layout/cycle5"/>
    <dgm:cxn modelId="{12BFC991-F506-4EB3-9CD5-7DC0683EDD3F}" type="presOf" srcId="{27A87A47-E22D-4083-98A0-93F4B72FF302}" destId="{2EB9832F-04CD-4E70-897E-E74705AABC2B}" srcOrd="0" destOrd="0" presId="urn:microsoft.com/office/officeart/2005/8/layout/cycle5"/>
    <dgm:cxn modelId="{7DFAA426-32DC-42A9-A392-B1C619FA0ECA}" srcId="{404A1FD7-BB21-4F27-A890-0BBC261EDC13}" destId="{27A87A47-E22D-4083-98A0-93F4B72FF302}" srcOrd="5" destOrd="0" parTransId="{5F346378-5900-47A0-9CE3-3662241B8070}" sibTransId="{3C4761DA-1E3A-4DAB-8527-E1BB857F7B38}"/>
    <dgm:cxn modelId="{ECD6714F-3B9D-46C3-A68B-95673C67638A}" type="presOf" srcId="{F55D9409-C388-4961-9972-14F036B62ACA}" destId="{CAFBB2B2-644B-4F27-A3B0-28A8A87B6D87}" srcOrd="0" destOrd="0" presId="urn:microsoft.com/office/officeart/2005/8/layout/cycle5"/>
    <dgm:cxn modelId="{31314958-7422-4EC7-A010-A764EFF8AC7C}" srcId="{404A1FD7-BB21-4F27-A890-0BBC261EDC13}" destId="{F55D9409-C388-4961-9972-14F036B62ACA}" srcOrd="4" destOrd="0" parTransId="{C5CB6DA3-94B6-4F92-BB7D-42DAFBAE6342}" sibTransId="{625EA167-177C-4DD2-AFE8-66B94C637F55}"/>
    <dgm:cxn modelId="{C9375252-9E07-45C8-BBD0-BA964659F250}" type="presOf" srcId="{CE9DF90A-4A92-4D81-B123-9E3336E3677E}" destId="{0B67F088-14BB-4D57-B03E-0DF9F0F56A3F}" srcOrd="0" destOrd="0" presId="urn:microsoft.com/office/officeart/2005/8/layout/cycle5"/>
    <dgm:cxn modelId="{50F3B0C4-10E2-4784-9EE5-E16B036F7E32}" type="presOf" srcId="{4741E4CA-D93D-46F9-8800-4E0A2777D472}" destId="{1D8BB89F-84D4-4A68-A83B-C718A6CBCB8C}" srcOrd="0" destOrd="0" presId="urn:microsoft.com/office/officeart/2005/8/layout/cycle5"/>
    <dgm:cxn modelId="{25F949D3-0FE7-47BF-B7A1-F02852D837E8}" srcId="{404A1FD7-BB21-4F27-A890-0BBC261EDC13}" destId="{9D6174C2-0183-4859-979E-3F87097FA11E}" srcOrd="3" destOrd="0" parTransId="{E79EF7C1-D81A-4C96-90A1-212819964B6D}" sibTransId="{CE9DF90A-4A92-4D81-B123-9E3336E3677E}"/>
    <dgm:cxn modelId="{40198E09-61AF-41EE-B78A-6596A3D19E0B}" type="presOf" srcId="{55E132F5-9CFA-485E-8396-11107E198F4F}" destId="{32ED0753-6F3E-4EF3-A245-ECE25DC9EAC3}" srcOrd="0" destOrd="0" presId="urn:microsoft.com/office/officeart/2005/8/layout/cycle5"/>
    <dgm:cxn modelId="{DF933AD2-7EE9-4E7A-B3BB-6D88A6EEB694}" type="presOf" srcId="{625EA167-177C-4DD2-AFE8-66B94C637F55}" destId="{B9C8148D-C04A-4BEB-B525-8339AA09A37C}" srcOrd="0" destOrd="0" presId="urn:microsoft.com/office/officeart/2005/8/layout/cycle5"/>
    <dgm:cxn modelId="{60EDF540-614F-4659-BE8C-76C70164266E}" srcId="{404A1FD7-BB21-4F27-A890-0BBC261EDC13}" destId="{FE55D274-2FE9-49F0-B7D3-D761D3CAFBD0}" srcOrd="1" destOrd="0" parTransId="{F45E0A45-E3AC-4329-AF9E-62AD1B22E518}" sibTransId="{0B69A928-6AA9-441C-8CD3-14EBB04CCA24}"/>
    <dgm:cxn modelId="{AA6AE64D-73B7-4250-AC31-A25470A922D8}" type="presOf" srcId="{404A1FD7-BB21-4F27-A890-0BBC261EDC13}" destId="{24DB679A-0E35-4AF9-8AEA-48E3BB82FE24}" srcOrd="0" destOrd="0" presId="urn:microsoft.com/office/officeart/2005/8/layout/cycle5"/>
    <dgm:cxn modelId="{BB65277C-E562-47CC-9EB4-E7923E9947AB}" type="presOf" srcId="{3C4761DA-1E3A-4DAB-8527-E1BB857F7B38}" destId="{B601AE43-A2FA-4BA9-B9F1-D42026D33113}" srcOrd="0" destOrd="0" presId="urn:microsoft.com/office/officeart/2005/8/layout/cycle5"/>
    <dgm:cxn modelId="{DF99FEC5-9616-408E-B284-5434E451F2CE}" srcId="{404A1FD7-BB21-4F27-A890-0BBC261EDC13}" destId="{4F631E3F-3F98-49F3-8D16-D445E61092DE}" srcOrd="0" destOrd="0" parTransId="{EAD77551-98F5-4990-AFA7-F89BDE9B39AF}" sibTransId="{BEC78F00-EF94-4591-BAB9-8AA88C11B10B}"/>
    <dgm:cxn modelId="{49C1C889-026A-497F-8CA8-9CE976B5F8B6}" type="presParOf" srcId="{24DB679A-0E35-4AF9-8AEA-48E3BB82FE24}" destId="{66964488-03DF-4F95-B45C-890AA79D77A7}" srcOrd="0" destOrd="0" presId="urn:microsoft.com/office/officeart/2005/8/layout/cycle5"/>
    <dgm:cxn modelId="{6B295E65-92A4-4F8B-8F00-5B706E87A8EA}" type="presParOf" srcId="{24DB679A-0E35-4AF9-8AEA-48E3BB82FE24}" destId="{53171B06-5079-406D-BFD8-EC1CE1CF84FF}" srcOrd="1" destOrd="0" presId="urn:microsoft.com/office/officeart/2005/8/layout/cycle5"/>
    <dgm:cxn modelId="{BF6E8D7F-FA9F-4BFD-86F7-64903184A4CA}" type="presParOf" srcId="{24DB679A-0E35-4AF9-8AEA-48E3BB82FE24}" destId="{26DCD7C3-3D42-4B44-AE1F-144A4D976313}" srcOrd="2" destOrd="0" presId="urn:microsoft.com/office/officeart/2005/8/layout/cycle5"/>
    <dgm:cxn modelId="{101A3494-C15A-4D5B-B3ED-E03E27BA4F9A}" type="presParOf" srcId="{24DB679A-0E35-4AF9-8AEA-48E3BB82FE24}" destId="{ACB186DA-6469-42AC-A251-37609F6B1649}" srcOrd="3" destOrd="0" presId="urn:microsoft.com/office/officeart/2005/8/layout/cycle5"/>
    <dgm:cxn modelId="{2D4C55C9-64F7-403B-9FAA-B730F3B46E6C}" type="presParOf" srcId="{24DB679A-0E35-4AF9-8AEA-48E3BB82FE24}" destId="{A5F66580-7AB5-4CD8-9C4A-7FDD6C59391C}" srcOrd="4" destOrd="0" presId="urn:microsoft.com/office/officeart/2005/8/layout/cycle5"/>
    <dgm:cxn modelId="{13D53B10-1DC8-4011-93B1-8BB735069C95}" type="presParOf" srcId="{24DB679A-0E35-4AF9-8AEA-48E3BB82FE24}" destId="{4BA5B4F3-1A22-41A1-A066-332A66AB9D3B}" srcOrd="5" destOrd="0" presId="urn:microsoft.com/office/officeart/2005/8/layout/cycle5"/>
    <dgm:cxn modelId="{10F28F15-209B-4635-A94B-7DE4AB37DFC1}" type="presParOf" srcId="{24DB679A-0E35-4AF9-8AEA-48E3BB82FE24}" destId="{1D8BB89F-84D4-4A68-A83B-C718A6CBCB8C}" srcOrd="6" destOrd="0" presId="urn:microsoft.com/office/officeart/2005/8/layout/cycle5"/>
    <dgm:cxn modelId="{B83426E5-9062-4583-8C6F-02DF14B2EDAB}" type="presParOf" srcId="{24DB679A-0E35-4AF9-8AEA-48E3BB82FE24}" destId="{AD39654B-BE61-4B0C-89DC-18951EACD44D}" srcOrd="7" destOrd="0" presId="urn:microsoft.com/office/officeart/2005/8/layout/cycle5"/>
    <dgm:cxn modelId="{217323D0-48BC-42A5-B862-B420D0C1FB72}" type="presParOf" srcId="{24DB679A-0E35-4AF9-8AEA-48E3BB82FE24}" destId="{C28CA069-0A09-49C5-A726-FDBE89DEA57C}" srcOrd="8" destOrd="0" presId="urn:microsoft.com/office/officeart/2005/8/layout/cycle5"/>
    <dgm:cxn modelId="{A40792DD-0599-4BAC-89C3-46C4DF609B5B}" type="presParOf" srcId="{24DB679A-0E35-4AF9-8AEA-48E3BB82FE24}" destId="{BA7FCEE5-7A49-4291-B4B3-4F1DAA86A124}" srcOrd="9" destOrd="0" presId="urn:microsoft.com/office/officeart/2005/8/layout/cycle5"/>
    <dgm:cxn modelId="{C5D88760-3564-48DE-BBB3-99510110CF36}" type="presParOf" srcId="{24DB679A-0E35-4AF9-8AEA-48E3BB82FE24}" destId="{7654DFC7-B489-464C-B95C-D3DD3D7933F4}" srcOrd="10" destOrd="0" presId="urn:microsoft.com/office/officeart/2005/8/layout/cycle5"/>
    <dgm:cxn modelId="{199EC890-A6CA-441C-BDEC-7D6814E05174}" type="presParOf" srcId="{24DB679A-0E35-4AF9-8AEA-48E3BB82FE24}" destId="{0B67F088-14BB-4D57-B03E-0DF9F0F56A3F}" srcOrd="11" destOrd="0" presId="urn:microsoft.com/office/officeart/2005/8/layout/cycle5"/>
    <dgm:cxn modelId="{EBB3C396-24D1-40C8-9EE0-771C0E50FDCE}" type="presParOf" srcId="{24DB679A-0E35-4AF9-8AEA-48E3BB82FE24}" destId="{CAFBB2B2-644B-4F27-A3B0-28A8A87B6D87}" srcOrd="12" destOrd="0" presId="urn:microsoft.com/office/officeart/2005/8/layout/cycle5"/>
    <dgm:cxn modelId="{CAA143F8-2CBC-48A6-87AE-199929BE0093}" type="presParOf" srcId="{24DB679A-0E35-4AF9-8AEA-48E3BB82FE24}" destId="{6710CA38-9273-4749-9195-66B77FF99ADF}" srcOrd="13" destOrd="0" presId="urn:microsoft.com/office/officeart/2005/8/layout/cycle5"/>
    <dgm:cxn modelId="{D5C606E5-9770-40CC-903F-6D7C5EE49DC1}" type="presParOf" srcId="{24DB679A-0E35-4AF9-8AEA-48E3BB82FE24}" destId="{B9C8148D-C04A-4BEB-B525-8339AA09A37C}" srcOrd="14" destOrd="0" presId="urn:microsoft.com/office/officeart/2005/8/layout/cycle5"/>
    <dgm:cxn modelId="{E194436D-2417-463E-B102-A6D63455BB16}" type="presParOf" srcId="{24DB679A-0E35-4AF9-8AEA-48E3BB82FE24}" destId="{2EB9832F-04CD-4E70-897E-E74705AABC2B}" srcOrd="15" destOrd="0" presId="urn:microsoft.com/office/officeart/2005/8/layout/cycle5"/>
    <dgm:cxn modelId="{44515592-7B7E-44A7-A997-0225C9C3F3BD}" type="presParOf" srcId="{24DB679A-0E35-4AF9-8AEA-48E3BB82FE24}" destId="{BF7246C3-22C2-4B09-83B1-CF658D3BF04D}" srcOrd="16" destOrd="0" presId="urn:microsoft.com/office/officeart/2005/8/layout/cycle5"/>
    <dgm:cxn modelId="{38941B82-8714-473C-BDDE-9B062B75AB49}" type="presParOf" srcId="{24DB679A-0E35-4AF9-8AEA-48E3BB82FE24}" destId="{B601AE43-A2FA-4BA9-B9F1-D42026D33113}" srcOrd="17" destOrd="0" presId="urn:microsoft.com/office/officeart/2005/8/layout/cycle5"/>
    <dgm:cxn modelId="{80B5FEF0-CF41-4653-8B11-2E5997DE81C1}" type="presParOf" srcId="{24DB679A-0E35-4AF9-8AEA-48E3BB82FE24}" destId="{32ED0753-6F3E-4EF3-A245-ECE25DC9EAC3}" srcOrd="18" destOrd="0" presId="urn:microsoft.com/office/officeart/2005/8/layout/cycle5"/>
    <dgm:cxn modelId="{8714A92E-EF7F-40C4-8411-3A40C9F08A68}" type="presParOf" srcId="{24DB679A-0E35-4AF9-8AEA-48E3BB82FE24}" destId="{CA9AD081-F9F2-46DC-A47A-327934B72E6B}" srcOrd="19" destOrd="0" presId="urn:microsoft.com/office/officeart/2005/8/layout/cycle5"/>
    <dgm:cxn modelId="{D29FADE6-8807-47F2-B852-9D33251D87E0}" type="presParOf" srcId="{24DB679A-0E35-4AF9-8AEA-48E3BB82FE24}" destId="{116B1E3F-AF5B-4920-8C60-8D1773D0B1B7}" srcOrd="20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6964488-03DF-4F95-B45C-890AA79D77A7}">
      <dsp:nvSpPr>
        <dsp:cNvPr id="0" name=""/>
        <dsp:cNvSpPr/>
      </dsp:nvSpPr>
      <dsp:spPr>
        <a:xfrm>
          <a:off x="3573326" y="3395"/>
          <a:ext cx="1082947" cy="703916"/>
        </a:xfrm>
        <a:prstGeom prst="roundRect">
          <a:avLst/>
        </a:prstGeom>
        <a:solidFill>
          <a:srgbClr val="00B0F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300" kern="1200" dirty="0" smtClean="0"/>
            <a:t>Cibler</a:t>
          </a:r>
          <a:endParaRPr lang="fr-FR" sz="1300" kern="1200" dirty="0"/>
        </a:p>
      </dsp:txBody>
      <dsp:txXfrm>
        <a:off x="3573326" y="3395"/>
        <a:ext cx="1082947" cy="703916"/>
      </dsp:txXfrm>
    </dsp:sp>
    <dsp:sp modelId="{26DCD7C3-3D42-4B44-AE1F-144A4D976313}">
      <dsp:nvSpPr>
        <dsp:cNvPr id="0" name=""/>
        <dsp:cNvSpPr/>
      </dsp:nvSpPr>
      <dsp:spPr>
        <a:xfrm>
          <a:off x="2107793" y="355353"/>
          <a:ext cx="4014012" cy="4014012"/>
        </a:xfrm>
        <a:custGeom>
          <a:avLst/>
          <a:gdLst/>
          <a:ahLst/>
          <a:cxnLst/>
          <a:rect l="0" t="0" r="0" b="0"/>
          <a:pathLst>
            <a:path>
              <a:moveTo>
                <a:pt x="2689911" y="119755"/>
              </a:moveTo>
              <a:arcTo wR="2007006" hR="2007006" stAng="17393565" swAng="770731"/>
            </a:path>
          </a:pathLst>
        </a:custGeom>
        <a:noFill/>
        <a:ln w="12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CB186DA-6469-42AC-A251-37609F6B1649}">
      <dsp:nvSpPr>
        <dsp:cNvPr id="0" name=""/>
        <dsp:cNvSpPr/>
      </dsp:nvSpPr>
      <dsp:spPr>
        <a:xfrm>
          <a:off x="5142466" y="759053"/>
          <a:ext cx="1082947" cy="703916"/>
        </a:xfrm>
        <a:prstGeom prst="roundRect">
          <a:avLst/>
        </a:prstGeom>
        <a:solidFill>
          <a:srgbClr val="00B0F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300" kern="1200" dirty="0" smtClean="0"/>
            <a:t>Angler</a:t>
          </a:r>
          <a:endParaRPr lang="fr-FR" sz="1300" kern="1200" dirty="0"/>
        </a:p>
      </dsp:txBody>
      <dsp:txXfrm>
        <a:off x="5142466" y="759053"/>
        <a:ext cx="1082947" cy="703916"/>
      </dsp:txXfrm>
    </dsp:sp>
    <dsp:sp modelId="{4BA5B4F3-1A22-41A1-A066-332A66AB9D3B}">
      <dsp:nvSpPr>
        <dsp:cNvPr id="0" name=""/>
        <dsp:cNvSpPr/>
      </dsp:nvSpPr>
      <dsp:spPr>
        <a:xfrm>
          <a:off x="2107793" y="355353"/>
          <a:ext cx="4014012" cy="4014012"/>
        </a:xfrm>
        <a:custGeom>
          <a:avLst/>
          <a:gdLst/>
          <a:ahLst/>
          <a:cxnLst/>
          <a:rect l="0" t="0" r="0" b="0"/>
          <a:pathLst>
            <a:path>
              <a:moveTo>
                <a:pt x="3882933" y="1293583"/>
              </a:moveTo>
              <a:arcTo wR="2007006" hR="2007006" stAng="20350680" swAng="1063405"/>
            </a:path>
          </a:pathLst>
        </a:custGeom>
        <a:noFill/>
        <a:ln w="12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D8BB89F-84D4-4A68-A83B-C718A6CBCB8C}">
      <dsp:nvSpPr>
        <dsp:cNvPr id="0" name=""/>
        <dsp:cNvSpPr/>
      </dsp:nvSpPr>
      <dsp:spPr>
        <a:xfrm>
          <a:off x="5530012" y="2457002"/>
          <a:ext cx="1082947" cy="703916"/>
        </a:xfrm>
        <a:prstGeom prst="roundRect">
          <a:avLst/>
        </a:prstGeom>
        <a:solidFill>
          <a:srgbClr val="00B0F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300" kern="1200" dirty="0" smtClean="0"/>
            <a:t>Rédiger / Illustrer / Enrichir</a:t>
          </a:r>
          <a:endParaRPr lang="fr-FR" sz="1300" kern="1200" dirty="0"/>
        </a:p>
      </dsp:txBody>
      <dsp:txXfrm>
        <a:off x="5530012" y="2457002"/>
        <a:ext cx="1082947" cy="703916"/>
      </dsp:txXfrm>
    </dsp:sp>
    <dsp:sp modelId="{C28CA069-0A09-49C5-A726-FDBE89DEA57C}">
      <dsp:nvSpPr>
        <dsp:cNvPr id="0" name=""/>
        <dsp:cNvSpPr/>
      </dsp:nvSpPr>
      <dsp:spPr>
        <a:xfrm>
          <a:off x="2107793" y="355353"/>
          <a:ext cx="4014012" cy="4014012"/>
        </a:xfrm>
        <a:custGeom>
          <a:avLst/>
          <a:gdLst/>
          <a:ahLst/>
          <a:cxnLst/>
          <a:rect l="0" t="0" r="0" b="0"/>
          <a:pathLst>
            <a:path>
              <a:moveTo>
                <a:pt x="3778600" y="2950152"/>
              </a:moveTo>
              <a:arcTo wR="2007006" hR="2007006" stAng="1681774" swAng="834364"/>
            </a:path>
          </a:pathLst>
        </a:custGeom>
        <a:noFill/>
        <a:ln w="12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A7FCEE5-7A49-4291-B4B3-4F1DAA86A124}">
      <dsp:nvSpPr>
        <dsp:cNvPr id="0" name=""/>
        <dsp:cNvSpPr/>
      </dsp:nvSpPr>
      <dsp:spPr>
        <a:xfrm>
          <a:off x="4444133" y="3818651"/>
          <a:ext cx="1082947" cy="703916"/>
        </a:xfrm>
        <a:prstGeom prst="roundRect">
          <a:avLst/>
        </a:prstGeom>
        <a:solidFill>
          <a:schemeClr val="accent1">
            <a:lumMod val="7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300" kern="1200" dirty="0" smtClean="0"/>
            <a:t>Optimiser</a:t>
          </a:r>
          <a:endParaRPr lang="fr-FR" sz="1300" kern="1200" dirty="0"/>
        </a:p>
      </dsp:txBody>
      <dsp:txXfrm>
        <a:off x="4444133" y="3818651"/>
        <a:ext cx="1082947" cy="703916"/>
      </dsp:txXfrm>
    </dsp:sp>
    <dsp:sp modelId="{0B67F088-14BB-4D57-B03E-0DF9F0F56A3F}">
      <dsp:nvSpPr>
        <dsp:cNvPr id="0" name=""/>
        <dsp:cNvSpPr/>
      </dsp:nvSpPr>
      <dsp:spPr>
        <a:xfrm>
          <a:off x="2107793" y="355353"/>
          <a:ext cx="4014012" cy="4014012"/>
        </a:xfrm>
        <a:custGeom>
          <a:avLst/>
          <a:gdLst/>
          <a:ahLst/>
          <a:cxnLst/>
          <a:rect l="0" t="0" r="0" b="0"/>
          <a:pathLst>
            <a:path>
              <a:moveTo>
                <a:pt x="2205775" y="4004145"/>
              </a:moveTo>
              <a:arcTo wR="2007006" hR="2007006" stAng="5058974" swAng="682053"/>
            </a:path>
          </a:pathLst>
        </a:custGeom>
        <a:noFill/>
        <a:ln w="12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AFBB2B2-644B-4F27-A3B0-28A8A87B6D87}">
      <dsp:nvSpPr>
        <dsp:cNvPr id="0" name=""/>
        <dsp:cNvSpPr/>
      </dsp:nvSpPr>
      <dsp:spPr>
        <a:xfrm>
          <a:off x="2702518" y="3818651"/>
          <a:ext cx="1082947" cy="703916"/>
        </a:xfrm>
        <a:prstGeom prst="roundRect">
          <a:avLst/>
        </a:prstGeom>
        <a:solidFill>
          <a:srgbClr val="00B0F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300" kern="1200" dirty="0" smtClean="0"/>
            <a:t>Promouvoir</a:t>
          </a:r>
          <a:endParaRPr lang="fr-FR" sz="1300" kern="1200" dirty="0"/>
        </a:p>
      </dsp:txBody>
      <dsp:txXfrm>
        <a:off x="2702518" y="3818651"/>
        <a:ext cx="1082947" cy="703916"/>
      </dsp:txXfrm>
    </dsp:sp>
    <dsp:sp modelId="{B9C8148D-C04A-4BEB-B525-8339AA09A37C}">
      <dsp:nvSpPr>
        <dsp:cNvPr id="0" name=""/>
        <dsp:cNvSpPr/>
      </dsp:nvSpPr>
      <dsp:spPr>
        <a:xfrm>
          <a:off x="2107793" y="355353"/>
          <a:ext cx="4014012" cy="4014012"/>
        </a:xfrm>
        <a:custGeom>
          <a:avLst/>
          <a:gdLst/>
          <a:ahLst/>
          <a:cxnLst/>
          <a:rect l="0" t="0" r="0" b="0"/>
          <a:pathLst>
            <a:path>
              <a:moveTo>
                <a:pt x="514002" y="3348278"/>
              </a:moveTo>
              <a:arcTo wR="2007006" hR="2007006" stAng="8283862" swAng="834364"/>
            </a:path>
          </a:pathLst>
        </a:custGeom>
        <a:noFill/>
        <a:ln w="12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EB9832F-04CD-4E70-897E-E74705AABC2B}">
      <dsp:nvSpPr>
        <dsp:cNvPr id="0" name=""/>
        <dsp:cNvSpPr/>
      </dsp:nvSpPr>
      <dsp:spPr>
        <a:xfrm>
          <a:off x="1616639" y="2457002"/>
          <a:ext cx="1082947" cy="703916"/>
        </a:xfrm>
        <a:prstGeom prst="roundRect">
          <a:avLst/>
        </a:prstGeom>
        <a:solidFill>
          <a:srgbClr val="00B0F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300" kern="1200" dirty="0" smtClean="0"/>
            <a:t>Dialoguer</a:t>
          </a:r>
          <a:endParaRPr lang="fr-FR" sz="1300" kern="1200" dirty="0"/>
        </a:p>
      </dsp:txBody>
      <dsp:txXfrm>
        <a:off x="1616639" y="2457002"/>
        <a:ext cx="1082947" cy="703916"/>
      </dsp:txXfrm>
    </dsp:sp>
    <dsp:sp modelId="{B601AE43-A2FA-4BA9-B9F1-D42026D33113}">
      <dsp:nvSpPr>
        <dsp:cNvPr id="0" name=""/>
        <dsp:cNvSpPr/>
      </dsp:nvSpPr>
      <dsp:spPr>
        <a:xfrm>
          <a:off x="2107793" y="355353"/>
          <a:ext cx="4014012" cy="4014012"/>
        </a:xfrm>
        <a:custGeom>
          <a:avLst/>
          <a:gdLst/>
          <a:ahLst/>
          <a:cxnLst/>
          <a:rect l="0" t="0" r="0" b="0"/>
          <a:pathLst>
            <a:path>
              <a:moveTo>
                <a:pt x="2934" y="1898518"/>
              </a:moveTo>
              <a:arcTo wR="2007006" hR="2007006" stAng="10985916" swAng="1063405"/>
            </a:path>
          </a:pathLst>
        </a:custGeom>
        <a:noFill/>
        <a:ln w="12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2ED0753-6F3E-4EF3-A245-ECE25DC9EAC3}">
      <dsp:nvSpPr>
        <dsp:cNvPr id="0" name=""/>
        <dsp:cNvSpPr/>
      </dsp:nvSpPr>
      <dsp:spPr>
        <a:xfrm>
          <a:off x="2004185" y="759053"/>
          <a:ext cx="1082947" cy="703916"/>
        </a:xfrm>
        <a:prstGeom prst="roundRect">
          <a:avLst/>
        </a:prstGeom>
        <a:solidFill>
          <a:srgbClr val="00B0F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300" kern="1200" dirty="0" smtClean="0"/>
            <a:t>Mesurer</a:t>
          </a:r>
          <a:endParaRPr lang="fr-FR" sz="1300" kern="1200" dirty="0"/>
        </a:p>
      </dsp:txBody>
      <dsp:txXfrm>
        <a:off x="2004185" y="759053"/>
        <a:ext cx="1082947" cy="703916"/>
      </dsp:txXfrm>
    </dsp:sp>
    <dsp:sp modelId="{116B1E3F-AF5B-4920-8C60-8D1773D0B1B7}">
      <dsp:nvSpPr>
        <dsp:cNvPr id="0" name=""/>
        <dsp:cNvSpPr/>
      </dsp:nvSpPr>
      <dsp:spPr>
        <a:xfrm>
          <a:off x="2107793" y="355353"/>
          <a:ext cx="4014012" cy="4014012"/>
        </a:xfrm>
        <a:custGeom>
          <a:avLst/>
          <a:gdLst/>
          <a:ahLst/>
          <a:cxnLst/>
          <a:rect l="0" t="0" r="0" b="0"/>
          <a:pathLst>
            <a:path>
              <a:moveTo>
                <a:pt x="921612" y="318813"/>
              </a:moveTo>
              <a:arcTo wR="2007006" hR="2007006" stAng="14235704" swAng="770731"/>
            </a:path>
          </a:pathLst>
        </a:custGeom>
        <a:noFill/>
        <a:ln w="12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3ECCE2-1BE5-498C-991A-838E90CDC4E6}" type="datetimeFigureOut">
              <a:rPr lang="fr-FR" smtClean="0"/>
              <a:pPr/>
              <a:t>14/03/2013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ACF45D-8082-4698-80F4-09CB0890E5F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BE" dirty="0" smtClean="0"/>
              <a:t>Appât</a:t>
            </a:r>
            <a:r>
              <a:rPr lang="fr-BE" baseline="0" dirty="0" smtClean="0"/>
              <a:t> :</a:t>
            </a:r>
          </a:p>
          <a:p>
            <a:r>
              <a:rPr lang="fr-BE" baseline="0" dirty="0" smtClean="0"/>
              <a:t>Message :</a:t>
            </a:r>
          </a:p>
          <a:p>
            <a:r>
              <a:rPr lang="fr-BE" baseline="0" dirty="0" smtClean="0"/>
              <a:t>Bénéfice :</a:t>
            </a:r>
            <a:endParaRPr lang="fr-FR" dirty="0" smtClean="0"/>
          </a:p>
          <a:p>
            <a:r>
              <a:rPr lang="fr-BE" dirty="0" smtClean="0"/>
              <a:t>Moteurs et internautes</a:t>
            </a:r>
          </a:p>
          <a:p>
            <a:r>
              <a:rPr lang="fr-BE" dirty="0" smtClean="0"/>
              <a:t>SEO : visibilité + </a:t>
            </a:r>
            <a:r>
              <a:rPr lang="fr-BE" dirty="0" err="1" smtClean="0"/>
              <a:t>trouvabilité</a:t>
            </a:r>
            <a:endParaRPr lang="fr-BE" dirty="0" smtClean="0"/>
          </a:p>
          <a:p>
            <a:r>
              <a:rPr lang="fr-BE" dirty="0" smtClean="0"/>
              <a:t>Textes + images</a:t>
            </a:r>
            <a:r>
              <a:rPr lang="fr-BE" baseline="0" dirty="0" smtClean="0"/>
              <a:t> : bonne base pour référencement</a:t>
            </a:r>
          </a:p>
          <a:p>
            <a:r>
              <a:rPr lang="fr-BE" baseline="0" dirty="0" smtClean="0"/>
              <a:t>Standard web : </a:t>
            </a:r>
            <a:r>
              <a:rPr lang="fr-BE" baseline="0" dirty="0" err="1" smtClean="0"/>
              <a:t>xHTML</a:t>
            </a:r>
            <a:r>
              <a:rPr lang="fr-BE" baseline="0" dirty="0" smtClean="0"/>
              <a:t>, CSS et accessibilité (WAI)</a:t>
            </a:r>
          </a:p>
          <a:p>
            <a:r>
              <a:rPr lang="fr-BE" baseline="0" dirty="0" smtClean="0"/>
              <a:t>(pas de flash, </a:t>
            </a:r>
            <a:r>
              <a:rPr lang="fr-BE" baseline="0" dirty="0" err="1" smtClean="0"/>
              <a:t>Javascript</a:t>
            </a:r>
            <a:r>
              <a:rPr lang="fr-BE" baseline="0" dirty="0" smtClean="0"/>
              <a:t> ou Frame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ACF45D-8082-4698-80F4-09CB0890E5FA}" type="slidenum">
              <a:rPr lang="fr-FR" smtClean="0"/>
              <a:pPr/>
              <a:t>2</a:t>
            </a:fld>
            <a:endParaRPr lang="fr-F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D90F15-B625-4157-B0A5-3784FB241968}" type="slidenum">
              <a:rPr lang="fr-FR" smtClean="0"/>
              <a:pPr/>
              <a:t>24</a:t>
            </a:fld>
            <a:endParaRPr lang="fr-F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D90F15-B625-4157-B0A5-3784FB241968}" type="slidenum">
              <a:rPr lang="fr-FR" smtClean="0"/>
              <a:pPr/>
              <a:t>25</a:t>
            </a:fld>
            <a:endParaRPr lang="fr-F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D90F15-B625-4157-B0A5-3784FB241968}" type="slidenum">
              <a:rPr lang="fr-FR" smtClean="0"/>
              <a:pPr/>
              <a:t>26</a:t>
            </a:fld>
            <a:endParaRPr lang="fr-F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D90F15-B625-4157-B0A5-3784FB241968}" type="slidenum">
              <a:rPr lang="fr-FR" smtClean="0"/>
              <a:pPr/>
              <a:t>29</a:t>
            </a:fld>
            <a:endParaRPr lang="fr-F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D90F15-B625-4157-B0A5-3784FB241968}" type="slidenum">
              <a:rPr lang="fr-FR" smtClean="0"/>
              <a:pPr/>
              <a:t>32</a:t>
            </a:fld>
            <a:endParaRPr lang="fr-F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BE" dirty="0" smtClean="0"/>
              <a:t>Voir comme </a:t>
            </a:r>
            <a:r>
              <a:rPr lang="fr-BE" smtClean="0"/>
              <a:t>un spider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02C39A-A046-4616-B9A6-BC26BF86BBA0}" type="slidenum">
              <a:rPr lang="fr-FR" smtClean="0"/>
              <a:pPr/>
              <a:t>38</a:t>
            </a:fld>
            <a:endParaRPr lang="fr-FR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D90F15-B625-4157-B0A5-3784FB241968}" type="slidenum">
              <a:rPr lang="fr-FR" smtClean="0"/>
              <a:pPr/>
              <a:t>41</a:t>
            </a:fld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BE" dirty="0" smtClean="0"/>
              <a:t>Réviser, réarranger… après avoir laissé un peu reposer (La nuit porte conseil)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ACF45D-8082-4698-80F4-09CB0890E5FA}" type="slidenum">
              <a:rPr lang="fr-FR" smtClean="0"/>
              <a:pPr/>
              <a:t>4</a:t>
            </a:fld>
            <a:endParaRPr 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BE" dirty="0" smtClean="0"/>
              <a:t>Rédacteur doit être impliqué dans le design/la mise en ligne; doit maîtriser le </a:t>
            </a:r>
            <a:r>
              <a:rPr lang="fr-BE" dirty="0" err="1" smtClean="0"/>
              <a:t>cms</a:t>
            </a:r>
            <a:r>
              <a:rPr lang="fr-BE" dirty="0" smtClean="0"/>
              <a:t>/(aider à) l’améliorer en permanence, pour améliorer les CTA/la conversion.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ACF45D-8082-4698-80F4-09CB0890E5FA}" type="slidenum">
              <a:rPr lang="fr-FR" smtClean="0"/>
              <a:pPr/>
              <a:t>7</a:t>
            </a:fld>
            <a:endParaRPr lang="fr-F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BE" dirty="0" smtClean="0"/>
              <a:t>Règles générales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ACF45D-8082-4698-80F4-09CB0890E5FA}" type="slidenum">
              <a:rPr lang="fr-FR" smtClean="0"/>
              <a:pPr/>
              <a:t>9</a:t>
            </a:fld>
            <a:endParaRPr lang="fr-F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ACF45D-8082-4698-80F4-09CB0890E5FA}" type="slidenum">
              <a:rPr lang="fr-FR" smtClean="0"/>
              <a:pPr/>
              <a:t>11</a:t>
            </a:fld>
            <a:endParaRPr lang="fr-F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BE" dirty="0" smtClean="0"/>
              <a:t>=&gt; Concision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/>
              <a:buChar char="Þ"/>
              <a:tabLst/>
              <a:defRPr/>
            </a:pPr>
            <a:r>
              <a:rPr lang="fr-BE" b="1" dirty="0" err="1" smtClean="0"/>
              <a:t>Balayabilité</a:t>
            </a:r>
            <a:r>
              <a:rPr lang="fr-BE" dirty="0" smtClean="0"/>
              <a:t> : faciliter le repérage des informations dites importantes et se fera avec des </a:t>
            </a:r>
            <a:r>
              <a:rPr lang="fr-BE" b="1" dirty="0" smtClean="0"/>
              <a:t>mises en évidence </a:t>
            </a:r>
            <a:r>
              <a:rPr lang="fr-BE" dirty="0" smtClean="0"/>
              <a:t>particulières, des </a:t>
            </a:r>
            <a:r>
              <a:rPr lang="fr-BE" b="1" dirty="0" smtClean="0"/>
              <a:t>mots clés, </a:t>
            </a:r>
            <a:r>
              <a:rPr lang="fr-BE" dirty="0" smtClean="0"/>
              <a:t>l'utilisation de tableaux, de schémas,… =&gt;</a:t>
            </a:r>
            <a:r>
              <a:rPr lang="fr-BE" baseline="0" dirty="0" smtClean="0"/>
              <a:t> </a:t>
            </a:r>
            <a:r>
              <a:rPr lang="fr-BE" sz="1200" dirty="0" smtClean="0"/>
              <a:t>rendre plus lisible (</a:t>
            </a:r>
            <a:r>
              <a:rPr lang="fr-BE" sz="1200" b="1" dirty="0" smtClean="0"/>
              <a:t>aérer</a:t>
            </a:r>
            <a:r>
              <a:rPr lang="fr-BE" sz="1200" dirty="0" smtClean="0"/>
              <a:t>, contraste fond/texte, polices, alignement, largeur de colonne, illustration…</a:t>
            </a:r>
          </a:p>
          <a:p>
            <a:pPr>
              <a:buFont typeface="Symbol"/>
              <a:buChar char="Þ"/>
            </a:pPr>
            <a:r>
              <a:rPr lang="fr-BE" dirty="0" smtClean="0"/>
              <a:t> </a:t>
            </a:r>
            <a:r>
              <a:rPr lang="fr-BE" b="1" dirty="0" smtClean="0"/>
              <a:t>Morcellemen</a:t>
            </a:r>
            <a:r>
              <a:rPr lang="fr-BE" dirty="0" smtClean="0"/>
              <a:t>t des pages sur principe de la pyramide</a:t>
            </a:r>
            <a:r>
              <a:rPr lang="fr-BE" baseline="0" dirty="0" smtClean="0"/>
              <a:t> (attention un sujet UNIQUE)</a:t>
            </a:r>
          </a:p>
          <a:p>
            <a:pPr>
              <a:buFont typeface="Symbol"/>
              <a:buChar char="Þ"/>
            </a:pPr>
            <a:r>
              <a:rPr lang="fr-BE" baseline="0" dirty="0" smtClean="0"/>
              <a:t> À gauche : </a:t>
            </a:r>
            <a:r>
              <a:rPr lang="fr-FR" dirty="0" smtClean="0"/>
              <a:t>De haut en bas, les points de fixation au cours d’une lecture rapide, normale et lente, détectés grâce à l’</a:t>
            </a:r>
            <a:r>
              <a:rPr lang="fr-FR" dirty="0" err="1" smtClean="0"/>
              <a:t>oculométrie</a:t>
            </a:r>
            <a:r>
              <a:rPr lang="fr-FR" dirty="0" smtClean="0"/>
              <a:t>. (Illustration reproduite avec l’aimable autorisation de M. </a:t>
            </a:r>
            <a:r>
              <a:rPr lang="fr-FR" dirty="0" err="1" smtClean="0"/>
              <a:t>Baccino</a:t>
            </a:r>
            <a:r>
              <a:rPr lang="fr-FR" dirty="0" smtClean="0"/>
              <a:t> in : Lettre de l’ASFORED, 17, juillet-septembre 2009).</a:t>
            </a:r>
          </a:p>
          <a:p>
            <a:pPr>
              <a:buFont typeface="Symbol"/>
              <a:buChar char="Þ"/>
            </a:pPr>
            <a:endParaRPr lang="fr-BE" dirty="0" smtClean="0"/>
          </a:p>
          <a:p>
            <a:pPr>
              <a:buFont typeface="Symbol"/>
              <a:buChar char="Þ"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ACF45D-8082-4698-80F4-09CB0890E5FA}" type="slidenum">
              <a:rPr lang="fr-FR" smtClean="0"/>
              <a:pPr/>
              <a:t>12</a:t>
            </a:fld>
            <a:endParaRPr lang="fr-F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BE" sz="1200" dirty="0" smtClean="0"/>
              <a:t>Ascenseur pas toujours utilisé =&gt; MORCELLEMENT</a:t>
            </a:r>
          </a:p>
          <a:p>
            <a:r>
              <a:rPr lang="fr-BE" dirty="0" smtClean="0"/>
              <a:t>22% jusqu’au bas de la page</a:t>
            </a:r>
          </a:p>
          <a:p>
            <a:r>
              <a:rPr lang="fr-BE" dirty="0" smtClean="0"/>
              <a:t>Ca peut poser problème</a:t>
            </a:r>
            <a:r>
              <a:rPr lang="fr-BE" baseline="0" dirty="0" smtClean="0"/>
              <a:t> comme ici avec un bouton pour </a:t>
            </a:r>
            <a:r>
              <a:rPr lang="fr-BE" baseline="0" dirty="0" err="1" smtClean="0"/>
              <a:t>doner</a:t>
            </a:r>
            <a:r>
              <a:rPr lang="fr-BE" baseline="0" dirty="0" smtClean="0"/>
              <a:t>…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ACF45D-8082-4698-80F4-09CB0890E5FA}" type="slidenum">
              <a:rPr lang="fr-FR" smtClean="0"/>
              <a:pPr/>
              <a:t>16</a:t>
            </a:fld>
            <a:endParaRPr lang="fr-F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D90F15-B625-4157-B0A5-3784FB241968}" type="slidenum">
              <a:rPr lang="fr-FR" smtClean="0"/>
              <a:pPr/>
              <a:t>22</a:t>
            </a:fld>
            <a:endParaRPr lang="fr-F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BE" dirty="0" smtClean="0"/>
              <a:t>Technique de la machette : évacuer le superflu, clichés, redondances, lourdeurs…</a:t>
            </a:r>
          </a:p>
          <a:p>
            <a:r>
              <a:rPr lang="fr-BE" dirty="0" smtClean="0"/>
              <a:t>Ecrire dense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ACF45D-8082-4698-80F4-09CB0890E5FA}" type="slidenum">
              <a:rPr lang="fr-FR" smtClean="0"/>
              <a:pPr/>
              <a:t>23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683568" y="1052736"/>
            <a:ext cx="7772400" cy="1470025"/>
          </a:xfrm>
        </p:spPr>
        <p:txBody>
          <a:bodyPr/>
          <a:lstStyle>
            <a:lvl1pPr>
              <a:defRPr b="1"/>
            </a:lvl1pPr>
          </a:lstStyle>
          <a:p>
            <a:r>
              <a:rPr lang="fr-BE" dirty="0" smtClean="0"/>
              <a:t>Optimiser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4653136"/>
            <a:ext cx="6440760" cy="864096"/>
          </a:xfrm>
        </p:spPr>
        <p:txBody>
          <a:bodyPr/>
          <a:lstStyle>
            <a:lvl1pPr marL="0" indent="0" algn="ctr">
              <a:buNone/>
              <a:defRPr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BE" dirty="0" smtClean="0"/>
              <a:t>Client</a:t>
            </a:r>
          </a:p>
          <a:p>
            <a:r>
              <a:rPr lang="fr-BE" dirty="0" smtClean="0"/>
              <a:t>Date </a:t>
            </a:r>
            <a:endParaRPr lang="fr-FR" dirty="0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3" hasCustomPrompt="1"/>
          </p:nvPr>
        </p:nvSpPr>
        <p:spPr>
          <a:xfrm>
            <a:off x="3635896" y="5661024"/>
            <a:ext cx="1728192" cy="432272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fr-BE" dirty="0" smtClean="0"/>
              <a:t>@</a:t>
            </a:r>
            <a:r>
              <a:rPr lang="fr-BE" dirty="0" err="1" smtClean="0"/>
              <a:t>xdegraux</a:t>
            </a:r>
            <a:endParaRPr lang="fr-FR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BFAC4-3A8C-460D-9A59-CDCCCE13921F}" type="datetimeFigureOut">
              <a:rPr lang="fr-FR" smtClean="0"/>
              <a:pPr/>
              <a:t>14/03/2013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0E09B-AA1A-4302-9F96-B8FEB5E218D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BFAC4-3A8C-460D-9A59-CDCCCE13921F}" type="datetimeFigureOut">
              <a:rPr lang="fr-FR" smtClean="0"/>
              <a:pPr/>
              <a:t>14/03/2013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0E09B-AA1A-4302-9F96-B8FEB5E218D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buNone/>
              <a:defRPr lang="fr-FR" sz="1200" smtClean="0"/>
            </a:lvl1pPr>
          </a:lstStyle>
          <a:p>
            <a:pPr lvl="0"/>
            <a:r>
              <a:rPr lang="fr-FR" sz="1200" dirty="0" smtClean="0">
                <a:latin typeface="Calibri"/>
                <a:ea typeface="Times New Roman"/>
                <a:cs typeface="Times New Roman"/>
              </a:rPr>
              <a:t>Éditer</a:t>
            </a:r>
            <a:r>
              <a:rPr lang="fr-FR" sz="1200" dirty="0" smtClean="0">
                <a:latin typeface="Calibri"/>
                <a:ea typeface="Calibri"/>
                <a:cs typeface="Times New Roman"/>
              </a:rPr>
              <a:t> (titre, chapeau, image, lien, URL, etc.)</a:t>
            </a:r>
          </a:p>
          <a:p>
            <a:pPr lvl="0"/>
            <a:r>
              <a:rPr lang="fr-FR" sz="1200" dirty="0" smtClean="0">
                <a:latin typeface="Calibri"/>
                <a:ea typeface="Times New Roman"/>
                <a:cs typeface="Times New Roman"/>
              </a:rPr>
              <a:t>Travailler l’ergonomie en fonction de vos priorités</a:t>
            </a:r>
          </a:p>
          <a:p>
            <a:pPr lvl="0"/>
            <a:r>
              <a:rPr lang="fr-FR" sz="1200" dirty="0" smtClean="0">
                <a:latin typeface="Calibri"/>
                <a:ea typeface="Times New Roman"/>
                <a:cs typeface="Times New Roman"/>
              </a:rPr>
              <a:t>Remplir les métadonnées</a:t>
            </a:r>
          </a:p>
          <a:p>
            <a:pPr lvl="0"/>
            <a:r>
              <a:rPr lang="fr-FR" sz="1200" dirty="0" smtClean="0">
                <a:latin typeface="Calibri"/>
                <a:ea typeface="Times New Roman"/>
                <a:cs typeface="Times New Roman"/>
              </a:rPr>
              <a:t>Prendre en compte les cas particuliers (mobile, vidéo, live, etc.)</a:t>
            </a:r>
          </a:p>
          <a:p>
            <a:pPr lvl="0"/>
            <a:r>
              <a:rPr lang="fr-FR" sz="1200" dirty="0" smtClean="0">
                <a:latin typeface="Calibri"/>
                <a:ea typeface="Times New Roman"/>
                <a:cs typeface="Times New Roman"/>
              </a:rPr>
              <a:t>Actualiser / programmer les mises à jours…</a:t>
            </a:r>
            <a:endParaRPr lang="fr-FR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BFAC4-3A8C-460D-9A59-CDCCCE13921F}" type="datetimeFigureOut">
              <a:rPr lang="fr-FR" smtClean="0"/>
              <a:pPr/>
              <a:t>14/03/2013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0E09B-AA1A-4302-9F96-B8FEB5E218D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BFAC4-3A8C-460D-9A59-CDCCCE13921F}" type="datetimeFigureOut">
              <a:rPr lang="fr-FR" smtClean="0"/>
              <a:pPr/>
              <a:t>14/03/2013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0E09B-AA1A-4302-9F96-B8FEB5E218D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BFAC4-3A8C-460D-9A59-CDCCCE13921F}" type="datetimeFigureOut">
              <a:rPr lang="fr-FR" smtClean="0"/>
              <a:pPr/>
              <a:t>14/03/2013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0E09B-AA1A-4302-9F96-B8FEB5E218D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BFAC4-3A8C-460D-9A59-CDCCCE13921F}" type="datetimeFigureOut">
              <a:rPr lang="fr-FR" smtClean="0"/>
              <a:pPr/>
              <a:t>14/03/2013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0E09B-AA1A-4302-9F96-B8FEB5E218D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BFAC4-3A8C-460D-9A59-CDCCCE13921F}" type="datetimeFigureOut">
              <a:rPr lang="fr-FR" smtClean="0"/>
              <a:pPr/>
              <a:t>14/03/2013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0E09B-AA1A-4302-9F96-B8FEB5E218D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BFAC4-3A8C-460D-9A59-CDCCCE13921F}" type="datetimeFigureOut">
              <a:rPr lang="fr-FR" smtClean="0"/>
              <a:pPr/>
              <a:t>14/03/2013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0E09B-AA1A-4302-9F96-B8FEB5E218D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BFAC4-3A8C-460D-9A59-CDCCCE13921F}" type="datetimeFigureOut">
              <a:rPr lang="fr-FR" smtClean="0"/>
              <a:pPr/>
              <a:t>14/03/2013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0E09B-AA1A-4302-9F96-B8FEB5E218D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3BFAC4-3A8C-460D-9A59-CDCCCE13921F}" type="datetimeFigureOut">
              <a:rPr lang="fr-FR" smtClean="0"/>
              <a:pPr/>
              <a:t>14/03/2013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E0E09B-AA1A-4302-9F96-B8FEB5E218D5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7" name="Image 6" descr="200x200 logo xd complet - Copy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8172400" y="6021288"/>
            <a:ext cx="836712" cy="83671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textalyser.net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hyperlink" Target="http://www.miss-seo-girl.com/wp-content/uploads/2012/08/Indice-gunning-fog.jpg" TargetMode="External"/><Relationship Id="rId4" Type="http://schemas.openxmlformats.org/officeDocument/2006/relationships/hyperlink" Target="http://gunning-fog-index.com/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://searchengineland.com/author/jenny-halasz" TargetMode="External"/><Relationship Id="rId2" Type="http://schemas.openxmlformats.org/officeDocument/2006/relationships/hyperlink" Target="http://searchengineland.com/content-optimization-when-and-how-133994" TargetMode="Externa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BE" dirty="0" smtClean="0"/>
              <a:t>Optimiser</a:t>
            </a:r>
            <a:endParaRPr lang="fr-FR" dirty="0"/>
          </a:p>
        </p:txBody>
      </p:sp>
      <p:pic>
        <p:nvPicPr>
          <p:cNvPr id="4" name="Picture 2" descr="http://skamv.files.wordpress.com/2010/11/kis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2492896"/>
            <a:ext cx="3600400" cy="349836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Vitesse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fr-BE" sz="2400" dirty="0" smtClean="0"/>
              <a:t>Lecture 25% plus lente que sur papier</a:t>
            </a:r>
          </a:p>
          <a:p>
            <a:pPr>
              <a:buFont typeface="Arial" pitchFamily="34" charset="0"/>
              <a:buChar char="•"/>
            </a:pPr>
            <a:r>
              <a:rPr lang="fr-BE" sz="2400" dirty="0" smtClean="0"/>
              <a:t>3/10</a:t>
            </a:r>
            <a:r>
              <a:rPr lang="fr-BE" sz="2400" baseline="30000" dirty="0" smtClean="0"/>
              <a:t>ème</a:t>
            </a:r>
            <a:r>
              <a:rPr lang="fr-BE" sz="2400" dirty="0" smtClean="0"/>
              <a:t> de seconde pour scanner un site</a:t>
            </a:r>
            <a:endParaRPr lang="fr-FR" sz="2400" dirty="0"/>
          </a:p>
        </p:txBody>
      </p:sp>
      <p:pic>
        <p:nvPicPr>
          <p:cNvPr id="1028" name="Picture 4" descr="http://s1.lemde.fr/image/2012/11/19/534x267/1792928_3_e7d6_charles-pic_d9466dd6c868991e1415e3d8f16c9c1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2780928"/>
            <a:ext cx="5086350" cy="25431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               « </a:t>
            </a:r>
            <a:r>
              <a:rPr lang="fr-BE" dirty="0" err="1" smtClean="0"/>
              <a:t>Balayabilité</a:t>
            </a:r>
            <a:r>
              <a:rPr lang="fr-BE" dirty="0" smtClean="0"/>
              <a:t> »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34888" y="5095725"/>
            <a:ext cx="8229600" cy="4525963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fr-BE" sz="2400" dirty="0" smtClean="0"/>
              <a:t>Scan des textes (79 %) vs Lecture mot à mot (16%)</a:t>
            </a:r>
          </a:p>
          <a:p>
            <a:pPr>
              <a:buFont typeface="Arial" pitchFamily="34" charset="0"/>
              <a:buChar char="•"/>
            </a:pPr>
            <a:endParaRPr lang="fr-BE" dirty="0"/>
          </a:p>
          <a:p>
            <a:r>
              <a:rPr lang="fr-BE" dirty="0" smtClean="0"/>
              <a:t>Sources : </a:t>
            </a:r>
            <a:r>
              <a:rPr lang="fr-BE" dirty="0"/>
              <a:t>J. Nielsen et </a:t>
            </a:r>
            <a:r>
              <a:rPr lang="fr-BE" dirty="0" err="1"/>
              <a:t>Morkes</a:t>
            </a:r>
            <a:r>
              <a:rPr lang="fr-BE" dirty="0"/>
              <a:t> </a:t>
            </a:r>
            <a:endParaRPr lang="fr-BE" dirty="0" smtClean="0"/>
          </a:p>
          <a:p>
            <a:endParaRPr lang="fr-BE" dirty="0"/>
          </a:p>
        </p:txBody>
      </p:sp>
      <p:pic>
        <p:nvPicPr>
          <p:cNvPr id="23554" name="Picture 2" descr="http://f.hypotheses.org/wp-content/blogs.dir/2/files/2009/09/01lecture_ecra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708920"/>
            <a:ext cx="2915816" cy="2038380"/>
          </a:xfrm>
          <a:prstGeom prst="rect">
            <a:avLst/>
          </a:prstGeom>
          <a:noFill/>
        </p:spPr>
      </p:pic>
      <p:sp>
        <p:nvSpPr>
          <p:cNvPr id="23556" name="AutoShape 4" descr="data:image/jpeg;base64,/9j/4AAQSkZJRgABAQAAAQABAAD/2wCEAAkGBhMSERUUEhQWFRUVGBkYGBcYFBcYGRgVGBQXFBcWGBcXHCYeGRwkHBUXHy8gJScpLCwsFR4xNTAqNSYsLCkBCQoKDgwOGg8PGiwkHyQsKSwsLCwpKSwsLCwsLCwsLCwsKiwpLCwsLCwsLCwsLCwpLCwsLCwsLCwsKSwsLCwpLP/AABEIAJQBVAMBIgACEQEDEQH/xAAbAAACAgMBAAAAAAAAAAAAAAAFBgMEAAECB//EAEEQAAIBAgQEBAMFBgUDBAMAAAECEQADBBIhMQUGQVETImFxMoGRB6GxwdEUI0JSYvAVM0Ny4RZTkoKisvEkNML/xAAbAQACAwEBAQAAAAAAAAAAAAACAwABBAUGB//EAC4RAAICAQQABgAFBAMAAAAAAAABAhEDBBIhMQUTIkFRYTJxgaGxFCOR0VJiwf/aAAwDAQACEQMRAD8ATbvDlZCGts9xiAsamSYAAG5J6Vdt8jeEyq+HutcIuNAuW4/dCboLB8oZeqkgjtS5h+Y76Ojo0NbZWXSfMpBH3imP/re7dYIuHt2w4xGZV8SC+KTJduSzEgxsNhVRW3sfke+miLH8DvMbZwltpuJedpuW8qpZueE7eL4hQqD/ABeUaiJma1guTri6XsO73zfWx4ea3Bd7H7Qv7wXIkprER6zpRLA8SXDpbw+IWbC4e9YMIXZ1u3hfOYC4kQw0KsNutTYn7QGbFeJZw4FsYlL655zTbwwwqg5WgAqJjWO5q96QChKToj4dwi+tzw1sC0XTOs3bUMpbIIfPlJzaRMz0qw/Dblmz4l3Qm7ctG2RqrWwpMmeub7qms/aCltkVrawtvwxGdWAN3xZDKwYa6EDQjQ1BzDzWmKtmLf8AqPdmSPM4UNudvKKV3yM2tPab5cXB3A3jeGmp001qlxVcOlwixbt3B3gfpSzcR2BZEUgetXuANlUsyZ413rQpRqxDhN0vcc8DdW3akoiNEwAP0oPhebhdum2VjXQxW7XNNi6pUIFcaRVDCcRW1cJZFPyFZ5Trs2Y8DnH0jZxrHquH1MGNKQuI8XvKuoAU9qJcX5u8QFDZBU9ZH6Uv8UcFEADe0k1dptIHY4pvpobuS+LJ4PQMDrG9buYzPiWW47LPwgroT7xS5yxizh7hbwiVjXpTJxbjzXzau2UkqfgjU0c5IDHF9iZx3CZMRdVxJDEfcDU2D5FxD2luiySjqrg+LaHkZigcguCq5hEkADrVTmniTvi7zFShLzlO48o0NWTzndNnwTbSDhVwk+aciX/2gNv8WbTtFWlQuT3cnf8A0djGNwW8M+ayzI4LIDnRc7oilpuMF8xCZtCD1qriOVMVas/tF6yfCy23zB7Zhbwm0xVWLAN0JG+m9MOK+0LEHxS9tCLt1rwC3cRbyO6qrAGzdUupyg5WnWhOJ5zu3LNyybSZblnC2CRmkLhDKMNYk9enaKlgU2CLF9Z8qxU6uc1cviVgA6V219CNATQdh1XB3hDbLHNA9a3jFtg+QK1DWk7AV1hBrqJ9KYmgGmFMIRElQKhucU82WKxOIp8JWKhN0BpIFA3QyMLCnigJrQe7iW3G1T3+KaRlkVRuuMuxFSybaLfCcSJMxNWMTf8AOJJA9qF4SVYEKaJ4jHeIkAQRRNgxVkWIsQ3m1EV3wvlx8RmNq2zhXt2yFK6PeYpaEEg+ZhE7DqRVXiGNYkaZfKNPmdavctc23sGbxtqreNaNs5gfKZDLcWD8akSD0mqSplt2i03J2KPlXDsDN7VrltQvgOLd1mZnhVVyFzEgEnQmuMPyHj7jODhnJtubTKXtq3iC34uRQzAsShDDLMjaaJ4jnu/cOe7atOjYb9muWjnC3Fz+K1wlWDLcL+YkGtr9p+J8YXDatEriBiAIYAFcN+yrbjN8AQD1kb1dgU2UbPJ2K8QIuGIPhrdzG5ayeG7ZFbxC+TVgVAmZBEVP/wBI40qX8EwniBpa2GBsmLoyFsxy9YBqxw37Q7tmwto218MWVslQ91CQl17qOLlp1ZWBuMNDBG4rq19oBGSLa+T9piWuN/8AtKFeWdixgDQkk95oewqaF1HQuA0e9TYy3aAlcpNDLmpgCubKnNqPlRKgWmE8HG5UCtYviWUxEj2rhceq+UrFR3rgmYEVTYcY3wEsPeGWehoZiMQ0nLEVK/FIEBRVJroMmCKqy9rT5O+H4qbnmir+NxGg3AneKC2lMggHejP+IZlKxBiiboFJs6GFLarqO9arvB49lQA2yfUVlVsQW9ljHcAVP8tixnT1olxLA38PYW8YH41aPELa4SVIL7TV/h921iMIBiXlQNRPb21qZYeWtz55G4peb6Y8cC1wzjAxEi8Tm6RNWML4YugM8L+J7VV5dwdu9jxbsDKhnckyB761b+0XhgsYhEnQiT7TUcFd+wtZGk0T8x8FtZcwYE9ADSpgbnnCsSF7d6YP2K0LQe2SYG5JOvzqjwZrdzFKLqShq1LdwlRHDY7bJ+YuX7+GtpdX/JuaEqZyt/K/8pP0O0zV3lLh/iWWYvHp3o1i+YVs3msBJsuokOMykdUg7gj+xArq3wO3mLWLgS2FzFRBYf0gnQ6aydY3jek+t/22uR8XFS8yxYGLXD3c/hgkGNdj60cwvMr3z+6wyMfl+lB+MizcZSt7MAfMjgA/Vf0q7gOKLhCR8KnaO9HkjsW0mGe5ufAQxXDblwy1tVPUClviWAv2nFxRop0jWj3D+ZBfcqrS3r2ofxLGXLb5TtOtLi0pLjkPJGU4t3wR4niWJZMzqsem9QYTEsFzKYP97UT5gBt2lZj5WA0oZwLC3MbdCWU23PQCmRg3baE5J7ajFgTitlmuO9wkuxlvf5VwmFcW83ai3GsN4GIv23OZ7bQT6wKpYC9mUhjp+VHJUrYlPc6XBQsY3MYc1IwAI1gVFctp4oW33iaIcbwORV9aOOJzfAO6jjE4ZCszQkGDFEbGGUrpuKgCS4kaTT/6bI2opFdcskuYBvD8RNusbgd47V3wjBlydYp04by6VCu37q0RufyFGsNbwNsr4NsSdyfxA6e307UjLqNLpW4TucviPS/N9GrBpsuoe7GuDzi/gcjSVmOsVIuKLaKgJ/v0r0jEcRwl0ZTCkd4/Kon5aw7ea0RqOlVDxfQP0ZscoffaKnpc+N3JHnt3DOd1AofisK3QbU18WwLW3jcdKAY8Mprdl0kNizYHuixO5vgqriLhXUCB9ajtuatOD4ebpVKyxdgqjWudtd8kbpJIlezn8zEzsPbp+JrvCYNipjYd6tDD+G2VzrlB/H9K4wWJl2EwKtx4skXbpFBccZyttU10L0NccSS2rQm/U61fxuCy2M3WKqrRV7WceAjLvQm6Mp0qxgrSkdZri+3TtV37IqvcsWsAzoWTUj11PeO9R8Nsl7kE0TtuqIrID0mmvl3lpL48VoQA+Y/zf8/pr66YY4Y4PNndQX7/AEvsOK3tJAbD8ovc1gZR/E2gHzrvinDWsqPKrA7EQQaY+YuJKR4KPlVdBoIPr3qJ7IOABEEo0k1kw+JSnnhCUEscnVVyr6d/J08ugePF5su/gSnRyNUAqpicG0aCruJ4gM29R4rMNa1ZtNLFJpo5re7op2L9yIgad65VyTrVqwCUJ7VR8eTAEk1m2u+QW6jwWBiLv8JMe1ZRCxwO4VGselZV0Vf0NeH5Sw12xKXHZgJy5gAD/wCNLePwiohA8saHWnd8JawyuEZifff6UvWDgboY4l2Vp2DEdfQVHPfk+kN2eXit9sKfZ/h8HbYXRmN1RrJaBPptTDx7AYXHxcZScmk+b6aUmq+CsjNh2czofMxn6imzA84LashPCULHcUvLlcJVRcMW6K29kWN4ZbNgC0FAXYdKzlXhVu+2a7kUrtEUq8U42SWZfh6KNqi4Njc5ywwZtoJH4UEcjfKX6Gyenxw9MnzV37HqHHOD4NbLs2VmCkgkiZA0E9Na82x3Gy1lFukNmQiVC5tfiEDynWOxBHcV6Dy1ycq2y95A5MxbuSQPVp39vxrzznfyYphcGWQYChkUakgLMSNYinucopSjwY4wi24yE0YUm5lSWk6ad+/avXOWOTEv4dRiArAfX0k0ncrcOt3s7M5ttmy23B+BwuYMw/iGwI7E16BwvmI3cLcRlFvE2AQ+X4WAMeIp2IP51WRt+plRSTpAG9yRbw2MJtuVUiR1g9RNU+NcWsW3AeCynUiiHEMU9xJmXjTc/KlfFcu3DNzELlnYGlLJypeyNtyxpRj2U+acYcQVNoOyDoFYj8KPfZBjfDu3VbQkDQ6HSau8jyhNt/Km6z+FD+PWlw+LF+0d2AYDqO9blcuTm5p3Jt9g7m3DW7uPxLZjLXCYB9B6UtXcOFkbfOmLjir+03XnVjP1AoMDbZj4hIpNOctqJVRtmuDWLRYFpzDXrR/FLbvDKRMe9B7duyuqEz7mieC4gFXRRrXodNp9keUJ7Rq3g0ylVEUc5Q4PbLeJfC5E+EfzGlvE4vM0jQelMvL+KtXQEaR2pXiksmHSt407fbXaX0acMMe9ea+A/wAUvrd+IiBsOgHoKVXxcAjSAxA2ka6a/rTZ/wBGkeeCV6DUzS1zBhyjCVyjoACB9e9eFxzi4+g9zppYpRShVAG6NdJ+lM/LgYDzHSgmCtKzHNMAdDrvG/8Ae1HuG3zJtHVh8DAfEOnz/Sjmty9Q6UYtUxi4pw21dtBhoQNa814s6ISDr2pw4jjTYsFWPnfYdhSBisK7HM40/GvT+A4pYdLOT/C3weG1m2OZrH0VuIXw6Qk+sA1DwN8t4Tpp1q7gPK0fwmtcXtDMGU6ipqnFy4Mbbb5LePspcu+ZiDlAEe5oXfwYRiPvmiNtFcK5OsVDiMhaHOlIjhnkVx6QS4VsoYKzbLeed/WmK7cR18OJ02oL4VgfCST7mreBx4WSBPqaRNuLLirRLYwdtZCioLdnz5TEd65x2PzHTSqKYjzaihUrG7ElyPPCOFW2KqYOtMHM2LFgGxagIoEjTUkeYzvvpStyfg815GM5ZHfX0pq+0jD5X0UKvoN9tzV+NSdYMa6pv9eDo+E44y1HPIiYwy06yd/7FMfKilkdG+Fh1oDZAZwOnv6TTDwjEi0SDrbYSrdVP8rfWsenxvLJfmdvxRxjgaAHGuX7Y1XQg1UxAVF8xmr2PxBLsCdJoRfwjv08vevf5YqXDPFq0iriMQChCzPpQ7BytxCQRr1FFrFrK4K/Op+L4dWUGdRXB1mFRdojk32Fhiqyg2BxUoJ3GlZXOLD/ADpi3tMADof4vyody/y8uIl7jlUG503360PfFXcW6WwJYmAPU16zwbgNrBYZUuAM7fEe5P5VWLFSoZmy75WJuIwmGFrKluSP4jv7zRa1yql63bYA5YjQ7zVviPCBcuqw0XqO9HU4rh0yqzquXpNCsD53DXnjSpFO39nWHtJKzJ7mR8gdq75c5asrd8SJa332muOYebgcow4Nzvl19hV61KWB4iMGOreXqd4JUwBt0mKJYuVIp5fTtLnFOKsDkGhPfSR6GgeK4TbxKOGtBysZkUQ5QgyygdQesHbbWg+P4jdtHoydLbSxP+zqvvtUic04c283iSyg+WcrqdoLaFB6zHadqO7EgB+BNgM9tznHiAo2olf3eViOhIJBXoZ7VWs83tYTKAM5fMGInTQMDO6lRBHX5VzxLnJXup5c9tCTrPmJIY5c2oWRMnUmSYkKvH7RgMReDXrbWlMZsp12iRB0+lNeNtJ1f0ApK+6HXlfiWEZgV8twiSpabaEiQgcjSY0BOmsnSnbHcDt4m2oYaAgivMkwXDQVGExV5XNxVC3Wi38Q1Yqk5YkSdZ3ga03cE4+1nEjCMCzsSpUebwyoJLabL36fcKyNSxy2yXDNdxyR3RfKL/GeBqtsLbUZuleMc2XnF4q2kGCPUGvcWvu94QPKu59a8X+0df8A865Gsxt32rRupUZZRt2CuK4gxm7x+AqlgcN4jan3rOJ23tu1lt1IB94B/OjPCcCLSZn3NFpmoytkm7Ils21BAE+tTYfBB006b1JiLYaI0q3buoqgExXpcM1JcCnJI1Y4IgE6z71LgcMFuAjprXOK4kuWE1PpW8KxK5mUgn06dOla1yuegd3sO+E56KLlcabelW/8QwmIkMqhiCfc6aevWvMMTfZdQYHY6g/Lv7Vq1xRY1MEfw9flXntV4NoM0nJXB/Q7HnyY/wALHXG8Fwlks/iQjCQOo3kH2j8KD3+c7OHzfs6ZmIgO3Q9Co7ilTG8ZzaDUddSdvU7n1+Q7mG5i7bxmWPWaXg8E0mJpzk5/T4X+F2Nya/PkW1y4DCcXW8+e6Tnbft/ujpRC6gdI6Gl9xhgpyPcBj5T9JqymMNoqD5piADOYHYjrWjW6tRXlwXH8CoLci7dwQVYApa4vmUwaaMQ5JAFL3M/xr7VxrI0bwLHwJ7Ej8Kr20NxoqOw7IgU/xDN8jp+VG+C8NgeI+3QfnXo9HjXkL7FzlfBS/ZLaGPiNawuEDZgBH5UUxloMPKIrnDIttddK4+fSy32uhsciSIcNwJDqZn3rZ4auaO9WbmPQLCmT2qLBXGaWZT2Gn1NY3Cg1MN4DEeGVjYU28zMH8ItHmUan2/WK85F0hpUx3nb5ivQbzrdt2i7KiC2JJ+E+wPX0oPFJbsOCXw5L9jd4bkjjzbpOkLDcDbxAyLG4YRsQNx6Gap8U4mtqFWDE5uo6iPWrnHecbVtWtYYTIILEmY/L0A9z2pUu8QRxDLr3rs+FeHyx1mzKviPv+b+PyA8R1/8AUS2x6LeGx6PrcmdhG7DoCO470ew+VlgQR6Uu2beFged1PWDpP0qzaxXhIr5pUzBneDsfWu1myKD3M5kfUqsKfsCoDApZ40pUe+1MV/FFlEAywBg9J70F5lH7te81wNXqFN0glEC4bEQPnWVmE4a7rI2msrm2HR6Ny5YwuEv2kZlLgZnf1jQelMeK4sMTiALfmUdRtStYFh0K3AM4JP1++i/AeabVm01m1ErtrvTsU23SQWTHtVt+4ZxuG0kmAOk/pS9Z4Et3ElwNAOtAcfjcR4gbMxDHUT3OwFHOHq737dhWKNflSd8oyks0aTCyflWHJkc5qjfDGoQaa6DfLfC28X92oFpSSbmmUtBygHYmYOnTtV/it1Q0FJYbTcVCT3B8L8GmrlvNaNjBWH8tm2HusuXO4kqq6EwWfMzbaCOtC+ZM7o1u2wRzE5lGfLOot5vLJ2kHT322KGxUYXLc7AOLvESVS2D63mYk+uUAt8zS5iEuXLoJshzKyQkQJjffaQKt8W5ou2XZHtPk0y5xJ2loJ6A6DWusDjiUN1VYFgSgjQHYt2O0TS5SS5CjFydIKXeSuHm0Bduvavn+MRv6qdCPWQfWkTjPCfAuFUui4Ohy5dPaTTS/Frj2w1xCe5IilTjOLLXC0UWOc2/hEyQhGKrlsKcI5dITxb6Z13AFwjX+oDU/WmPhn2iG0zKUhnMkgbn1O56fSlrlrHM4ZCxjtOlWbuFDXABvRzV+4qEtoexP2i3rdtxk+I6NQLguAXF3WvXmI6/OuuMcNuXTbt2xmbtRuxyy9myc5AaNvWkzdRpDsfM7l0KPGVQYq4znMzXN/QAD8qkxOMDEKpmq+PVReuK+pnf5CucDjEtkgddauD6F5Fy2XyunaqlyyHYR0qjjcQ5JYGprVwjKdZOn1rRizz3JIJQSXIUw+GOeFHuegHrV3FEDQifmAP8A4n8axLRtKLat5nYktpI6sQPbQe9d3bTMcq/Edsw+/sa9XjjUOzI3bBN4+g+b/wDE0PxeY7qD2gfmadbXKrqozEnTUHvQXH8La2ZKmNvnvXMhqNLqJvHjyJyD2yXaBVvh9orNyVJ7HbT7/nQvHYQIfK+Ye0fnRC5eYzImKGYy7MelcfLLJCbg/YZSqzrCYIt5m1HaYNXrHFvDMZYgQPQD1NUMDfMxOhqxeQUmXJSdF08bYEmNKHqfHeWNSYi0csDerGF4ayiW0oHwglyyXwEHmYyAMqj+/eil3GrkCqZPYULw0D4tZqxh76W3kda9Vo3/AGIr6E5Fy2XVt6dqo4uwGgdZqPiOKdiSDEVFaunJmPTrWbLLkbjjwWmwkEZRLf3rVu8uVQDrp6Rtr0PWa1Z/dobky9wKAD0nRR3jUE+1bukgDMZPdup9Y2rlZ9t8Esovdg6Aekv+Gn4VHjOK3WUIdV6ASR99QYi89sTq2pJIHlj0A+VQWcV4h2Ijelw1OTEqiy0rL+DwqMs3QR6T6mqWPwSJqlyR2I/MfpUgxLEkRp0qni70iIpv9bkZTgkjnC4dnPoPWKvJxAWiAF0HzMnfU0Lw18hhrFX74FKnllLtgrgutxxiQQJodiMWb7QdBNSeHCV3gOGNu2lIYfbLVpMghW0rKge0ZOtapPI70jNd+zvHsZIQH/ef0qXBfZljVbNmtg+7fpQZvtExh/1PuqM8+Yw/6tabYng9TxnJ7ZUa2yZx8WYEj5VBguVLyYtMQ95DkzeUKRoyMh1JP83avLX50xZ/1TVrgfGcVicTZs+Mw8S4ib9GYAn6TQbFdjHkbVM9uThwGMEbjDEmQD8V9Y6/0nr00jWRPNiZdwpHUHQf+UeU+4I79wewrTisW8mAbNtewy2jcIHzu60pfaHxpbFtCSQXbKDEx5SZI+XTvT58C4i5i76rA/e66KgaCSdtYOnqDEUw8B4MuQC4PWB3jUUscBQZs7EMTsdxH9MaR7U8cPu7UpVJB9Pgq4m1gmXKziO2ag9vg3DEaSVb0LEj6E0D+1Dlvw2GKtSEuGLijZbp1DegbX/1A/zV5+SaiTXTKlK+0eu2sNwm2xZQgJ/qP612vEeFo2YBJ7/2a8erIqV9g7vo9kt83YC22ZcubvArq/8AaHg2+KD8q8YitEVW1F72MPH8K2IxN29aAFt2zJrGkAbfKqKcv3ZmV+pqqnFrigKDoNBWf4zd/mqAh9eFHwxJGYfStHhjkqSwGUg6DsZpfPFbv81a/wASufzGrg9srLb4oe2tS1s9SxP/ALGpg4DhAXnSR6f2fpS1hJD21JnJa19yVE/caL4PjAsHMdtPxj869Jlm9Ropxx/ioQuJclnE4prN2ZYCeh9eh2P3Ub4jgVv4bxCN9+/1qC7gVxUXEIJ/P270WZfCwrB9K+b6bM1qcbSqakk17ne1c8WXApLtHl2Lt2xIJjvrQpsJh53++rPNODzA3F3G/qvf5fh7UpE17bxNJZ3RxIvgZfCw0zp9a2buH9KWKyuWHY0HiFkGdK23G7VKtZUoljI1hr/mtAZRpvGo1/MVz/gF07lfqf0oVg+KPbXKpgTP4fpUx47dP8VdnBrVDEofAtxt2MGF4WQhDkT0ioL/AA12XLmUD2oE3F7v81R/4lc/mNYs+oc3wMXA23bH7rUyRkX6MoqbFpof0qnw0HwrEmSzlz7AMRP/ALauY14U+grN7EAlxhr09jp/x8xW8HbzHNrHruappe8QzMjt+tFsOaBclkrJbXcxVO5hbBMz99TcUwPi29PjXVfXuvz/ABpUqVRGxkaxhtNBp6101zD+lLFZUKsZzjrHpXZ43apVrKhLGb/GbPYfSspYrKlEtlqK3NYRW8tEWc06cncsXla1iQJuAh7FnKSz7hbz9LdlWhszfHlhRrNQcgcuG/e8SAfDPkDAFTd0ILg720EOw6kov8deq38ZbwttsjMzkzcdzmd22zOevYAaAaAAUaSXLJ3wi/gri4ewqEwRJJfd3Pmd213ZiT868c+0jjpv4rwwfJZ0ju5ALH8B8jRLj/Oi+KSZdlPwzoPQn9JpFxWINx2dt3YsfdiSY+tBu3BNJcF3g/G3sNpqhOqz969j+NelcC5ktXVlGmIkHQj3H9ivIzXeGxLI2ZSQe4qq+ClI92x2GtYvD3LDMB4ikTvlMyrR6MAflXhmNwjWrj23jMjFWgyJUkGD1Gm9PP8AiD5VaYzKrSNJkBtPTWPlQDnEK1y3cA1uWwX9XUlJ+YC/SpusuSoXq1XUVoirBOTWjW6yKsoibetVtt6yhIaq7geHF/MdFmBpJY/yqOp7nYVzw/B+I4BmNzG56QPUnT036U0qBbEn44+QH8qjoo+/rV17lEuEYqCX0ZjJ9Oyj0A0oTx3icwg9z9dKi4hxUTr9KDYnEZ2LbfoBFOwameGW6JJRVDDwjmu7Y+Ez6Gi1/nFsRozf+n+96Rc1aDma2S1mLd5scaU/kFRfVjqL4bQ6z+FKOOwnhuVmY2PcdKvWL5KAzr39tPy++ouInMqnqDE+m4/P61zZ5HOVy7DqkDqyt1qhIarKysqyGCt1grKhDKs4LBG4dwqj4mOw7D1J6Aamo7FguwUdevYbkn2En5U2YXDLbAmRHwA/w+pj+M9T6x0qUQ3w22VEsCIUKs6Qo6x0LHzEew6VT5gx8JlG7afLr/frXHEeKaQT/wA0ExeKzkaQANP1qrJVENu4QZGhozgOJA6HQ/cfaglZUIOVm+O9L3G8HkuEiMryw9D1H1NdYK8SpkzB/wCa6xb5rZnUqQR9QD+NSywVWVutGoUarKysqEMrKysqyFuKnwuGLsqiJYgCTA+ZOw9agU068rfZ9cxLOr3FskLrKM5Ez5SFgKdNZIj3o0vkjH3CYNOGYQWgQ10jzNESSZgen4x6CEnG8RvXnIszm2LEaAdtd/ypg5V4FeRCt+74io7JbWSVCoxWZOpBIMKdB+BHjFwWELqgPeKjjufPQV0jyLifB7lk+cb9aoRXpPFML+1YfNETJFebOpBIPTSo1QFklm8oOokVxfvDN5RpUFF+CXLAD+MNY8vvQqNuwnL00HcLjRcw9oj+Fch900/CD86o8csM62iBsH/+QqtwLi6JnS5opbMumgJgGTB0gDp9KMcT4sLXhDw2+FiCysoKkzK5gJGm+u9Uo8luXAqlI3qBzRHGY1XJIWJofco3FoBMjrYrVboSyJt62qVka0U4bwsuRqFnUEgnTvArVgweY+QW6DHCcELNvMdWbX2Eaa/X60PxuKZm8up+4VcwfDXR2UvKiIA6k6/L85qziLYUSAK2Z8S8ukCmK2KwjjVtZqrTAT4inSgV63lYiuS1QZe4NZVmbMAYA396aU5PDIjgWoe21wAmDlW94JLTAXzDedvuVuBnzP7D8adrVoWnjxrspKjKIgBsxCnxNBm83vrvSZ5Iw5k6Nem0efVNxwx3V31/6dYbkq4FdWtInhFs+ZhCkW2ukSJkwjAxMHQxWsXyLcgjwkIHmnMoGUJcbMZOg/d3BPdDR3h3Abrgt+1XQuZlC+Y/ASgP+YIMCPbSiGB5Ou3na2MU4CqryVcznNy2RHiRspnXUNEd8s/ENNByUp/h774/YCWnyxjua4EEcntOXwlz+M1jJInxEXM3pAAOs9Kl/wChLkT4VuN5FxCAP3nmJDbfuX1/p9RTbzVypcwVrxTinYM5LBVZTmCs+f8AzNW8u51pU4ZxcvdUW797PuM4BUQGOoNw/wAz9P4j3NdPRYZ67TvVaZbsau3+XfdMzSe17X2c4nkNkRmK2iUALKGkgFLjn0JUWWkAn0mlji+FRUBVQDm6exouOZ1uPkN3EnO2UyBHmLAyPFiDnbT+o9zQ7j6woHZ4+galFgMVsCtCreDwRcjoCYk9/wCzVkC/AMCFU3W9gO3WT91c4/HEnqewFbt8Je3cAFyVIkwCPYQfx9KvmyANhpUaLF3FYW4fM2tUopiF7OSsRFBMbYytFSijvhlsNcAYSNdD7Gm/AcprfRWVbYzXPCAMyXyh9B2g96UeE/5w9j+Bp2wuHCrbJu3BPnCqugYysg5xrA3j0pc5xgrk6NOm02bUy2YY26v9P1JOHcl3D5fCTzolwHMpGR5ytIJ0IkxvCkxUz8i3CIW2jZtBDKASLptkCSJgrJPQEUT4Zwq5fLMuKuqgC6HMZDZxBHiQNj3+Kiljle691UGKufvM0sQ+hT94Dpc18xJ3GpJ3rLPXaeEnGU+Ur9+qv4+OS56XNBPdHp0+u7r+RCucp5fEzW0Hhpbc6zK3WRUyxIM+Iv3+1WW+z+9JXwELBssB0JzZlQr8W4ZgD29qd+NcgXbFprv7WTARCAjCVLogBPiagSDG2g2pDw/GQ9xVF/ESzKBOoksIn95tIH0roeHQl4ljll0frjHhtcV/mjLN7HUiez9nrsBC2ZYSq5wS0th1WD8IzftVogk9TMUtcQwSLbYhACPT1FGOJ81ZbrC5exGcFZKABZCpEAXBtkSNP4F7UP4wB4bQSQVVhIgwwVxIk6+bvQEFqt1qt1CHpeH5BXDst12ZlRlaIUgww1I1kAwYirgxT3sQlq1daFZruZXy9tQVbckhSCNp1Ow9GXhNohQ1tTmAB82gkAayOub12oZw/kFLeIu3LdpUVtNGBiCSYHQbVnjkyKDT7NDxwu/YHJ4s5s41MQQBHpA2rjGYR3EO6R7wT+NNlrldToSFPoiGCfl99DuJcCFuBbdWI3nKD6wShERpSHLMuWxijjbpCseBDIELgL/vP3UMXkvBtOqk98zn79qZ7vDSSA0MNZHiR8hlWJ/vTpM3DF0mCOoa65mf9qCOv6ig3zfchnkwXsKw5GwcbKdO7/rXS8lYXXyqY2ENrp11/uKYr3CEPwm2o6ibhG0GZ1OvqOlRnh6bl7WYf0k/TMdOnfao5S/5fuX5UPgWLvAMNaUvb8IXV8yaFocar5WMHUdap8L5wlxbuwywQxCAeIxMi4SZbNsS2uoiCNKcf8Otn4rqyInKikHTqCfntW04ZZGzprG1lR//AFr8+9Nx5nFc8/qBLAn1wLNnh+EcaLbMGNt+230+VWTwfDif3aa/0D30nemVcMoGt7TtlX8/pXHg2s0+KT7qmvbUKD360mUrf4v3GRxxXsLJ5eszpaUdxkGg71yOF2gAfDUZtvIKYb6W9YuEzuWVD9AFB6dzUAtoI85JGmiJv31BoXL/ALBLFD4POOL8EBv3GB0zEwAANulc3rswqn4oGmkRpHpApg4lbU3XMT5usA9NTAjpVE8JXxAyqNB379Y716HRZ9sKZzckFu4IwG/m2HX9evvWXVJGpFXxgh1/AGoMThABowJ9Y/StGTNUeylFWC/2SJ1GvrVY8Ltk6kE+5NEHsn+z+grf7OI7e7H6bVxZSbfY3YjODcKty223r3pmxHDQzM/7xQTmP7rQAww1LidGU+zA9aC8PCKWkqsgdWPWmexzoVygtahckeRjARbSDc9rK/Mn5LnjjkVSNmk1ubRtywOm++E/5TLuE47btWxmRwCzkGBB80ncjUZhI6V3w77RrNm85Nq4QyIo+AGVe4xnXbziNehoVxLmxbym3mVUIUAeZm8otgEknU/uxrHU0JGJs/zr/wCNZJ+Haabk5Rvd3y/9/Qqeoyzjtb4/IaebecbOOseCqums5jlMeVl0AbU69xShwngyWLguh3cJof3QA8wIEtnMdemsVYGLt/8AcH0/4q1hOPW7asodSGZG1U6NbLFTA0/iMgyDXV0Gpn4fpXpNM9uN3a4fffLt/uZpQUnul2LFjk5FuK/jOYYNHgjWDMf5tW+N2lKzlHxTt6GmxufTDANb80j4GJWVC6EkmZCtJO6L0EUq8Rv22QANMGdB0g96Q39hKK+ABc4RnMgx00A/vrXT3BbSFOoBWNJnf7z/AGaMYS0pUmJg+g+Vc4rhCuVIUTM79o3o4SaBlFFazbYKFzbdzP39h2qTzRuKvDAd/wABWruAA1zDXaQP0ofUXUQWMJqSCPrUFzhtsnzET7miDWT6fUfpWhhxHY/7jE94ih3P5L2oi4Vwm34o22PfsaaxwwOEgXBCxpbzAgMRIJYaSY99KBYK2quCco31lj0I/TpTLg+avCRUD28qiACrn/UN2TrvJ+lDOCmqkatLqsukn5mB06rpPj9S5wfiVuzbaVcr5BnCganOQDLQJBMamcpqa3z9ZtX7b+G7Bc8/AD5lAEeb0M1UxXOwZcoZACpVtGMyt5SRrCiL5hdQMq+1A/2i1/3F/wDGsstBp5yc5RttV2+qr5+CZNVmyJqT7dvhdt3/ACO/FvtGsYiy1sW3BbLuUgZXV+h/przzA8vItxXFx2yEOQLI2UhjJFwwNN+lXlxdr/uD6VPhOM27ZYhwcyMhBB+FxB2gz6zXS8KzS8JxyxaN7Yydtd/XvZjnBT5lyAOKcqpeuvd8VlzmY8IEDpAPiCduwq3xDCqLRETlRFkrBOVUSY1j4Z360z2ue8sQ1sgALBRiIAVdp6qpUgQIuPsWml3ifEEuC4S4LOST5dyWzHelt/YSj9C6LK9h9KyrJI7n6L+lapf6hbUetDmO/kENGXaPasXmq/HxDefhG53nvWVlc7fK+zfsj8Gl5ovkaleuwjr6GqeLxztLFjJ7aDUydBW6yqcm+yKKXRRXGvr5joO/rWG4ddT9aysqIKRIlsPAbY7wY/CrViwMsa7HqaysqxbbNqJFR3gASAI+tZWVEA5Mp3mjaq1glT8RM946fKt1lF7CHkl8kl/EGKh8YjbtNZWUSSoXLJL5FrG41vEcT1qAcRfv/YrVZWyLaCq0b/xF9dvpUdy+Tuf7iKysq22SkQ+Ke9azGt1lCWYNakS2BWVlWCbFaYVlZUKsjaohMzJrKyoC2zsvUYasrKtAuTLWDxbAEDqalHEH7+lZWVVsbFWjBxF/TbtXL4lm3rdZVWy6RWN0962WNZWVZZimu0tgf/dZWVATo71jCsrKhVkTVESZmaysqwW2d56jzVlZUQLbNNcNZWVlFRW5n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3558" name="AutoShape 6" descr="data:image/jpeg;base64,/9j/4AAQSkZJRgABAQAAAQABAAD/2wCEAAkGBhMSERUUEhQWFRUVGBkYGBcYFBcYGRgVGBQXFBcWGBcXHCYeGRwkHBUXHy8gJScpLCwsFR4xNTAqNSYsLCkBCQoKDgwOGg8PGiwkHyQsKSwsLCwpKSwsLCwsLCwsLCwsKiwpLCwsLCwsLCwsLCwpLCwsLCwsLCwsKSwsLCwpLP/AABEIAJQBVAMBIgACEQEDEQH/xAAbAAACAgMBAAAAAAAAAAAAAAAFBgMEAAECB//EAEEQAAIBAgQEBAMFBgUDBAMAAAECEQADBBIhMQUGQVETImFxMoGRB6GxwdEUI0JSYvAVM0Ny4RZTkoKisvEkNML/xAAbAQACAwEBAQAAAAAAAAAAAAACAwABBAUGB//EAC4RAAICAQQABgAFBAMAAAAAAAABAhEDBBIhMQUTIkFRYTJxgaGxFCOR0VJiwf/aAAwDAQACEQMRAD8ATbvDlZCGts9xiAsamSYAAG5J6Vdt8jeEyq+HutcIuNAuW4/dCboLB8oZeqkgjtS5h+Y76Ojo0NbZWXSfMpBH3imP/re7dYIuHt2w4xGZV8SC+KTJduSzEgxsNhVRW3sfke+miLH8DvMbZwltpuJedpuW8qpZueE7eL4hQqD/ABeUaiJma1guTri6XsO73zfWx4ea3Bd7H7Qv7wXIkprER6zpRLA8SXDpbw+IWbC4e9YMIXZ1u3hfOYC4kQw0KsNutTYn7QGbFeJZw4FsYlL655zTbwwwqg5WgAqJjWO5q96QChKToj4dwi+tzw1sC0XTOs3bUMpbIIfPlJzaRMz0qw/Dblmz4l3Qm7ctG2RqrWwpMmeub7qms/aCltkVrawtvwxGdWAN3xZDKwYa6EDQjQ1BzDzWmKtmLf8AqPdmSPM4UNudvKKV3yM2tPab5cXB3A3jeGmp001qlxVcOlwixbt3B3gfpSzcR2BZEUgetXuANlUsyZ413rQpRqxDhN0vcc8DdW3akoiNEwAP0oPhebhdum2VjXQxW7XNNi6pUIFcaRVDCcRW1cJZFPyFZ5Trs2Y8DnH0jZxrHquH1MGNKQuI8XvKuoAU9qJcX5u8QFDZBU9ZH6Uv8UcFEADe0k1dptIHY4pvpobuS+LJ4PQMDrG9buYzPiWW47LPwgroT7xS5yxizh7hbwiVjXpTJxbjzXzau2UkqfgjU0c5IDHF9iZx3CZMRdVxJDEfcDU2D5FxD2luiySjqrg+LaHkZigcguCq5hEkADrVTmniTvi7zFShLzlO48o0NWTzndNnwTbSDhVwk+aciX/2gNv8WbTtFWlQuT3cnf8A0djGNwW8M+ayzI4LIDnRc7oilpuMF8xCZtCD1qriOVMVas/tF6yfCy23zB7Zhbwm0xVWLAN0JG+m9MOK+0LEHxS9tCLt1rwC3cRbyO6qrAGzdUupyg5WnWhOJ5zu3LNyybSZblnC2CRmkLhDKMNYk9enaKlgU2CLF9Z8qxU6uc1cviVgA6V219CNATQdh1XB3hDbLHNA9a3jFtg+QK1DWk7AV1hBrqJ9KYmgGmFMIRElQKhucU82WKxOIp8JWKhN0BpIFA3QyMLCnigJrQe7iW3G1T3+KaRlkVRuuMuxFSybaLfCcSJMxNWMTf8AOJJA9qF4SVYEKaJ4jHeIkAQRRNgxVkWIsQ3m1EV3wvlx8RmNq2zhXt2yFK6PeYpaEEg+ZhE7DqRVXiGNYkaZfKNPmdavctc23sGbxtqreNaNs5gfKZDLcWD8akSD0mqSplt2i03J2KPlXDsDN7VrltQvgOLd1mZnhVVyFzEgEnQmuMPyHj7jODhnJtubTKXtq3iC34uRQzAsShDDLMjaaJ4jnu/cOe7atOjYb9muWjnC3Fz+K1wlWDLcL+YkGtr9p+J8YXDatEriBiAIYAFcN+yrbjN8AQD1kb1dgU2UbPJ2K8QIuGIPhrdzG5ayeG7ZFbxC+TVgVAmZBEVP/wBI40qX8EwniBpa2GBsmLoyFsxy9YBqxw37Q7tmwto218MWVslQ91CQl17qOLlp1ZWBuMNDBG4rq19oBGSLa+T9piWuN/8AtKFeWdixgDQkk95oewqaF1HQuA0e9TYy3aAlcpNDLmpgCubKnNqPlRKgWmE8HG5UCtYviWUxEj2rhceq+UrFR3rgmYEVTYcY3wEsPeGWehoZiMQ0nLEVK/FIEBRVJroMmCKqy9rT5O+H4qbnmir+NxGg3AneKC2lMggHejP+IZlKxBiiboFJs6GFLarqO9arvB49lQA2yfUVlVsQW9ljHcAVP8tixnT1olxLA38PYW8YH41aPELa4SVIL7TV/h921iMIBiXlQNRPb21qZYeWtz55G4peb6Y8cC1wzjAxEi8Tm6RNWML4YugM8L+J7VV5dwdu9jxbsDKhnckyB761b+0XhgsYhEnQiT7TUcFd+wtZGk0T8x8FtZcwYE9ADSpgbnnCsSF7d6YP2K0LQe2SYG5JOvzqjwZrdzFKLqShq1LdwlRHDY7bJ+YuX7+GtpdX/JuaEqZyt/K/8pP0O0zV3lLh/iWWYvHp3o1i+YVs3msBJsuokOMykdUg7gj+xArq3wO3mLWLgS2FzFRBYf0gnQ6aydY3jek+t/22uR8XFS8yxYGLXD3c/hgkGNdj60cwvMr3z+6wyMfl+lB+MizcZSt7MAfMjgA/Vf0q7gOKLhCR8KnaO9HkjsW0mGe5ufAQxXDblwy1tVPUClviWAv2nFxRop0jWj3D+ZBfcqrS3r2ofxLGXLb5TtOtLi0pLjkPJGU4t3wR4niWJZMzqsem9QYTEsFzKYP97UT5gBt2lZj5WA0oZwLC3MbdCWU23PQCmRg3baE5J7ajFgTitlmuO9wkuxlvf5VwmFcW83ai3GsN4GIv23OZ7bQT6wKpYC9mUhjp+VHJUrYlPc6XBQsY3MYc1IwAI1gVFctp4oW33iaIcbwORV9aOOJzfAO6jjE4ZCszQkGDFEbGGUrpuKgCS4kaTT/6bI2opFdcskuYBvD8RNusbgd47V3wjBlydYp04by6VCu37q0RufyFGsNbwNsr4NsSdyfxA6e307UjLqNLpW4TucviPS/N9GrBpsuoe7GuDzi/gcjSVmOsVIuKLaKgJ/v0r0jEcRwl0ZTCkd4/Kon5aw7ea0RqOlVDxfQP0ZscoffaKnpc+N3JHnt3DOd1AofisK3QbU18WwLW3jcdKAY8Mprdl0kNizYHuixO5vgqriLhXUCB9ajtuatOD4ebpVKyxdgqjWudtd8kbpJIlezn8zEzsPbp+JrvCYNipjYd6tDD+G2VzrlB/H9K4wWJl2EwKtx4skXbpFBccZyttU10L0NccSS2rQm/U61fxuCy2M3WKqrRV7WceAjLvQm6Mp0qxgrSkdZri+3TtV37IqvcsWsAzoWTUj11PeO9R8Nsl7kE0TtuqIrID0mmvl3lpL48VoQA+Y/zf8/pr66YY4Y4PNndQX7/AEvsOK3tJAbD8ovc1gZR/E2gHzrvinDWsqPKrA7EQQaY+YuJKR4KPlVdBoIPr3qJ7IOABEEo0k1kw+JSnnhCUEscnVVyr6d/J08ugePF5su/gSnRyNUAqpicG0aCruJ4gM29R4rMNa1ZtNLFJpo5re7op2L9yIgad65VyTrVqwCUJ7VR8eTAEk1m2u+QW6jwWBiLv8JMe1ZRCxwO4VGselZV0Vf0NeH5Sw12xKXHZgJy5gAD/wCNLePwiohA8saHWnd8JawyuEZifff6UvWDgboY4l2Vp2DEdfQVHPfk+kN2eXit9sKfZ/h8HbYXRmN1RrJaBPptTDx7AYXHxcZScmk+b6aUmq+CsjNh2czofMxn6imzA84LashPCULHcUvLlcJVRcMW6K29kWN4ZbNgC0FAXYdKzlXhVu+2a7kUrtEUq8U42SWZfh6KNqi4Njc5ywwZtoJH4UEcjfKX6Gyenxw9MnzV37HqHHOD4NbLs2VmCkgkiZA0E9Na82x3Gy1lFukNmQiVC5tfiEDynWOxBHcV6Dy1ycq2y95A5MxbuSQPVp39vxrzznfyYphcGWQYChkUakgLMSNYinucopSjwY4wi24yE0YUm5lSWk6ad+/avXOWOTEv4dRiArAfX0k0ncrcOt3s7M5ttmy23B+BwuYMw/iGwI7E16BwvmI3cLcRlFvE2AQ+X4WAMeIp2IP51WRt+plRSTpAG9yRbw2MJtuVUiR1g9RNU+NcWsW3AeCynUiiHEMU9xJmXjTc/KlfFcu3DNzELlnYGlLJypeyNtyxpRj2U+acYcQVNoOyDoFYj8KPfZBjfDu3VbQkDQ6HSau8jyhNt/Km6z+FD+PWlw+LF+0d2AYDqO9blcuTm5p3Jt9g7m3DW7uPxLZjLXCYB9B6UtXcOFkbfOmLjir+03XnVjP1AoMDbZj4hIpNOctqJVRtmuDWLRYFpzDXrR/FLbvDKRMe9B7duyuqEz7mieC4gFXRRrXodNp9keUJ7Rq3g0ylVEUc5Q4PbLeJfC5E+EfzGlvE4vM0jQelMvL+KtXQEaR2pXiksmHSt407fbXaX0acMMe9ea+A/wAUvrd+IiBsOgHoKVXxcAjSAxA2ka6a/rTZ/wBGkeeCV6DUzS1zBhyjCVyjoACB9e9eFxzi4+g9zppYpRShVAG6NdJ+lM/LgYDzHSgmCtKzHNMAdDrvG/8Ae1HuG3zJtHVh8DAfEOnz/Sjmty9Q6UYtUxi4pw21dtBhoQNa814s6ISDr2pw4jjTYsFWPnfYdhSBisK7HM40/GvT+A4pYdLOT/C3weG1m2OZrH0VuIXw6Qk+sA1DwN8t4Tpp1q7gPK0fwmtcXtDMGU6ipqnFy4Mbbb5LePspcu+ZiDlAEe5oXfwYRiPvmiNtFcK5OsVDiMhaHOlIjhnkVx6QS4VsoYKzbLeed/WmK7cR18OJ02oL4VgfCST7mreBx4WSBPqaRNuLLirRLYwdtZCioLdnz5TEd65x2PzHTSqKYjzaihUrG7ElyPPCOFW2KqYOtMHM2LFgGxagIoEjTUkeYzvvpStyfg815GM5ZHfX0pq+0jD5X0UKvoN9tzV+NSdYMa6pv9eDo+E44y1HPIiYwy06yd/7FMfKilkdG+Fh1oDZAZwOnv6TTDwjEi0SDrbYSrdVP8rfWsenxvLJfmdvxRxjgaAHGuX7Y1XQg1UxAVF8xmr2PxBLsCdJoRfwjv08vevf5YqXDPFq0iriMQChCzPpQ7BytxCQRr1FFrFrK4K/Op+L4dWUGdRXB1mFRdojk32Fhiqyg2BxUoJ3GlZXOLD/ADpi3tMADof4vyody/y8uIl7jlUG503360PfFXcW6WwJYmAPU16zwbgNrBYZUuAM7fEe5P5VWLFSoZmy75WJuIwmGFrKluSP4jv7zRa1yql63bYA5YjQ7zVviPCBcuqw0XqO9HU4rh0yqzquXpNCsD53DXnjSpFO39nWHtJKzJ7mR8gdq75c5asrd8SJa332muOYebgcow4Nzvl19hV61KWB4iMGOreXqd4JUwBt0mKJYuVIp5fTtLnFOKsDkGhPfSR6GgeK4TbxKOGtBysZkUQ5QgyygdQesHbbWg+P4jdtHoydLbSxP+zqvvtUic04c283iSyg+WcrqdoLaFB6zHadqO7EgB+BNgM9tznHiAo2olf3eViOhIJBXoZ7VWs83tYTKAM5fMGInTQMDO6lRBHX5VzxLnJXup5c9tCTrPmJIY5c2oWRMnUmSYkKvH7RgMReDXrbWlMZsp12iRB0+lNeNtJ1f0ApK+6HXlfiWEZgV8twiSpabaEiQgcjSY0BOmsnSnbHcDt4m2oYaAgivMkwXDQVGExV5XNxVC3Wi38Q1Yqk5YkSdZ3ga03cE4+1nEjCMCzsSpUebwyoJLabL36fcKyNSxy2yXDNdxyR3RfKL/GeBqtsLbUZuleMc2XnF4q2kGCPUGvcWvu94QPKu59a8X+0df8A865Gsxt32rRupUZZRt2CuK4gxm7x+AqlgcN4jan3rOJ23tu1lt1IB94B/OjPCcCLSZn3NFpmoytkm7Ils21BAE+tTYfBB006b1JiLYaI0q3buoqgExXpcM1JcCnJI1Y4IgE6z71LgcMFuAjprXOK4kuWE1PpW8KxK5mUgn06dOla1yuegd3sO+E56KLlcabelW/8QwmIkMqhiCfc6aevWvMMTfZdQYHY6g/Lv7Vq1xRY1MEfw9flXntV4NoM0nJXB/Q7HnyY/wALHXG8Fwlks/iQjCQOo3kH2j8KD3+c7OHzfs6ZmIgO3Q9Co7ilTG8ZzaDUddSdvU7n1+Q7mG5i7bxmWPWaXg8E0mJpzk5/T4X+F2Nya/PkW1y4DCcXW8+e6Tnbft/ujpRC6gdI6Gl9xhgpyPcBj5T9JqymMNoqD5piADOYHYjrWjW6tRXlwXH8CoLci7dwQVYApa4vmUwaaMQ5JAFL3M/xr7VxrI0bwLHwJ7Ej8Kr20NxoqOw7IgU/xDN8jp+VG+C8NgeI+3QfnXo9HjXkL7FzlfBS/ZLaGPiNawuEDZgBH5UUxloMPKIrnDIttddK4+fSy32uhsciSIcNwJDqZn3rZ4auaO9WbmPQLCmT2qLBXGaWZT2Gn1NY3Cg1MN4DEeGVjYU28zMH8ItHmUan2/WK85F0hpUx3nb5ivQbzrdt2i7KiC2JJ+E+wPX0oPFJbsOCXw5L9jd4bkjjzbpOkLDcDbxAyLG4YRsQNx6Gap8U4mtqFWDE5uo6iPWrnHecbVtWtYYTIILEmY/L0A9z2pUu8QRxDLr3rs+FeHyx1mzKviPv+b+PyA8R1/8AUS2x6LeGx6PrcmdhG7DoCO470ew+VlgQR6Uu2beFged1PWDpP0qzaxXhIr5pUzBneDsfWu1myKD3M5kfUqsKfsCoDApZ40pUe+1MV/FFlEAywBg9J70F5lH7te81wNXqFN0glEC4bEQPnWVmE4a7rI2msrm2HR6Ny5YwuEv2kZlLgZnf1jQelMeK4sMTiALfmUdRtStYFh0K3AM4JP1++i/AeabVm01m1ErtrvTsU23SQWTHtVt+4ZxuG0kmAOk/pS9Z4Et3ElwNAOtAcfjcR4gbMxDHUT3OwFHOHq737dhWKNflSd8oyks0aTCyflWHJkc5qjfDGoQaa6DfLfC28X92oFpSSbmmUtBygHYmYOnTtV/it1Q0FJYbTcVCT3B8L8GmrlvNaNjBWH8tm2HusuXO4kqq6EwWfMzbaCOtC+ZM7o1u2wRzE5lGfLOot5vLJ2kHT322KGxUYXLc7AOLvESVS2D63mYk+uUAt8zS5iEuXLoJshzKyQkQJjffaQKt8W5ou2XZHtPk0y5xJ2loJ6A6DWusDjiUN1VYFgSgjQHYt2O0TS5SS5CjFydIKXeSuHm0Bduvavn+MRv6qdCPWQfWkTjPCfAuFUui4Ohy5dPaTTS/Frj2w1xCe5IilTjOLLXC0UWOc2/hEyQhGKrlsKcI5dITxb6Z13AFwjX+oDU/WmPhn2iG0zKUhnMkgbn1O56fSlrlrHM4ZCxjtOlWbuFDXABvRzV+4qEtoexP2i3rdtxk+I6NQLguAXF3WvXmI6/OuuMcNuXTbt2xmbtRuxyy9myc5AaNvWkzdRpDsfM7l0KPGVQYq4znMzXN/QAD8qkxOMDEKpmq+PVReuK+pnf5CucDjEtkgddauD6F5Fy2XyunaqlyyHYR0qjjcQ5JYGprVwjKdZOn1rRizz3JIJQSXIUw+GOeFHuegHrV3FEDQifmAP8A4n8axLRtKLat5nYktpI6sQPbQe9d3bTMcq/Edsw+/sa9XjjUOzI3bBN4+g+b/wDE0PxeY7qD2gfmadbXKrqozEnTUHvQXH8La2ZKmNvnvXMhqNLqJvHjyJyD2yXaBVvh9orNyVJ7HbT7/nQvHYQIfK+Ye0fnRC5eYzImKGYy7MelcfLLJCbg/YZSqzrCYIt5m1HaYNXrHFvDMZYgQPQD1NUMDfMxOhqxeQUmXJSdF08bYEmNKHqfHeWNSYi0csDerGF4ayiW0oHwglyyXwEHmYyAMqj+/eil3GrkCqZPYULw0D4tZqxh76W3kda9Vo3/AGIr6E5Fy2XVt6dqo4uwGgdZqPiOKdiSDEVFaunJmPTrWbLLkbjjwWmwkEZRLf3rVu8uVQDrp6Rtr0PWa1Z/dobky9wKAD0nRR3jUE+1bukgDMZPdup9Y2rlZ9t8Esovdg6Aekv+Gn4VHjOK3WUIdV6ASR99QYi89sTq2pJIHlj0A+VQWcV4h2Ijelw1OTEqiy0rL+DwqMs3QR6T6mqWPwSJqlyR2I/MfpUgxLEkRp0qni70iIpv9bkZTgkjnC4dnPoPWKvJxAWiAF0HzMnfU0Lw18hhrFX74FKnllLtgrgutxxiQQJodiMWb7QdBNSeHCV3gOGNu2lIYfbLVpMghW0rKge0ZOtapPI70jNd+zvHsZIQH/ef0qXBfZljVbNmtg+7fpQZvtExh/1PuqM8+Yw/6tabYng9TxnJ7ZUa2yZx8WYEj5VBguVLyYtMQ95DkzeUKRoyMh1JP83avLX50xZ/1TVrgfGcVicTZs+Mw8S4ib9GYAn6TQbFdjHkbVM9uThwGMEbjDEmQD8V9Y6/0nr00jWRPNiZdwpHUHQf+UeU+4I79wewrTisW8mAbNtewy2jcIHzu60pfaHxpbFtCSQXbKDEx5SZI+XTvT58C4i5i76rA/e66KgaCSdtYOnqDEUw8B4MuQC4PWB3jUUscBQZs7EMTsdxH9MaR7U8cPu7UpVJB9Pgq4m1gmXKziO2ag9vg3DEaSVb0LEj6E0D+1Dlvw2GKtSEuGLijZbp1DegbX/1A/zV5+SaiTXTKlK+0eu2sNwm2xZQgJ/qP612vEeFo2YBJ7/2a8erIqV9g7vo9kt83YC22ZcubvArq/8AaHg2+KD8q8YitEVW1F72MPH8K2IxN29aAFt2zJrGkAbfKqKcv3ZmV+pqqnFrigKDoNBWf4zd/mqAh9eFHwxJGYfStHhjkqSwGUg6DsZpfPFbv81a/wASufzGrg9srLb4oe2tS1s9SxP/ALGpg4DhAXnSR6f2fpS1hJD21JnJa19yVE/caL4PjAsHMdtPxj869Jlm9Ropxx/ioQuJclnE4prN2ZYCeh9eh2P3Ub4jgVv4bxCN9+/1qC7gVxUXEIJ/P270WZfCwrB9K+b6bM1qcbSqakk17ne1c8WXApLtHl2Lt2xIJjvrQpsJh53++rPNODzA3F3G/qvf5fh7UpE17bxNJZ3RxIvgZfCw0zp9a2buH9KWKyuWHY0HiFkGdK23G7VKtZUoljI1hr/mtAZRpvGo1/MVz/gF07lfqf0oVg+KPbXKpgTP4fpUx47dP8VdnBrVDEofAtxt2MGF4WQhDkT0ioL/AA12XLmUD2oE3F7v81R/4lc/mNYs+oc3wMXA23bH7rUyRkX6MoqbFpof0qnw0HwrEmSzlz7AMRP/ALauY14U+grN7EAlxhr09jp/x8xW8HbzHNrHruappe8QzMjt+tFsOaBclkrJbXcxVO5hbBMz99TcUwPi29PjXVfXuvz/ABpUqVRGxkaxhtNBp6101zD+lLFZUKsZzjrHpXZ43apVrKhLGb/GbPYfSspYrKlEtlqK3NYRW8tEWc06cncsXla1iQJuAh7FnKSz7hbz9LdlWhszfHlhRrNQcgcuG/e8SAfDPkDAFTd0ILg720EOw6kov8deq38ZbwttsjMzkzcdzmd22zOevYAaAaAAUaSXLJ3wi/gri4ewqEwRJJfd3Pmd213ZiT868c+0jjpv4rwwfJZ0ju5ALH8B8jRLj/Oi+KSZdlPwzoPQn9JpFxWINx2dt3YsfdiSY+tBu3BNJcF3g/G3sNpqhOqz969j+NelcC5ktXVlGmIkHQj3H9ivIzXeGxLI2ZSQe4qq+ClI92x2GtYvD3LDMB4ikTvlMyrR6MAflXhmNwjWrj23jMjFWgyJUkGD1Gm9PP8AiD5VaYzKrSNJkBtPTWPlQDnEK1y3cA1uWwX9XUlJ+YC/SpusuSoXq1XUVoirBOTWjW6yKsoibetVtt6yhIaq7geHF/MdFmBpJY/yqOp7nYVzw/B+I4BmNzG56QPUnT036U0qBbEn44+QH8qjoo+/rV17lEuEYqCX0ZjJ9Oyj0A0oTx3icwg9z9dKi4hxUTr9KDYnEZ2LbfoBFOwameGW6JJRVDDwjmu7Y+Ez6Gi1/nFsRozf+n+96Rc1aDma2S1mLd5scaU/kFRfVjqL4bQ6z+FKOOwnhuVmY2PcdKvWL5KAzr39tPy++ouInMqnqDE+m4/P61zZ5HOVy7DqkDqyt1qhIarKysqyGCt1grKhDKs4LBG4dwqj4mOw7D1J6Aamo7FguwUdevYbkn2En5U2YXDLbAmRHwA/w+pj+M9T6x0qUQ3w22VEsCIUKs6Qo6x0LHzEew6VT5gx8JlG7afLr/frXHEeKaQT/wA0ExeKzkaQANP1qrJVENu4QZGhozgOJA6HQ/cfaglZUIOVm+O9L3G8HkuEiMryw9D1H1NdYK8SpkzB/wCa6xb5rZnUqQR9QD+NSywVWVutGoUarKysqEMrKysqyFuKnwuGLsqiJYgCTA+ZOw9agU068rfZ9cxLOr3FskLrKM5Ez5SFgKdNZIj3o0vkjH3CYNOGYQWgQ10jzNESSZgen4x6CEnG8RvXnIszm2LEaAdtd/ypg5V4FeRCt+74io7JbWSVCoxWZOpBIMKdB+BHjFwWELqgPeKjjufPQV0jyLifB7lk+cb9aoRXpPFML+1YfNETJFebOpBIPTSo1QFklm8oOokVxfvDN5RpUFF+CXLAD+MNY8vvQqNuwnL00HcLjRcw9oj+Fch900/CD86o8csM62iBsH/+QqtwLi6JnS5opbMumgJgGTB0gDp9KMcT4sLXhDw2+FiCysoKkzK5gJGm+u9Uo8luXAqlI3qBzRHGY1XJIWJofco3FoBMjrYrVboSyJt62qVka0U4bwsuRqFnUEgnTvArVgweY+QW6DHCcELNvMdWbX2Eaa/X60PxuKZm8up+4VcwfDXR2UvKiIA6k6/L85qziLYUSAK2Z8S8ukCmK2KwjjVtZqrTAT4inSgV63lYiuS1QZe4NZVmbMAYA396aU5PDIjgWoe21wAmDlW94JLTAXzDedvuVuBnzP7D8adrVoWnjxrspKjKIgBsxCnxNBm83vrvSZ5Iw5k6Nem0efVNxwx3V31/6dYbkq4FdWtInhFs+ZhCkW2ukSJkwjAxMHQxWsXyLcgjwkIHmnMoGUJcbMZOg/d3BPdDR3h3Abrgt+1XQuZlC+Y/ASgP+YIMCPbSiGB5Ou3na2MU4CqryVcznNy2RHiRspnXUNEd8s/ENNByUp/h774/YCWnyxjua4EEcntOXwlz+M1jJInxEXM3pAAOs9Kl/wChLkT4VuN5FxCAP3nmJDbfuX1/p9RTbzVypcwVrxTinYM5LBVZTmCs+f8AzNW8u51pU4ZxcvdUW797PuM4BUQGOoNw/wAz9P4j3NdPRYZ67TvVaZbsau3+XfdMzSe17X2c4nkNkRmK2iUALKGkgFLjn0JUWWkAn0mlji+FRUBVQDm6exouOZ1uPkN3EnO2UyBHmLAyPFiDnbT+o9zQ7j6woHZ4+galFgMVsCtCreDwRcjoCYk9/wCzVkC/AMCFU3W9gO3WT91c4/HEnqewFbt8Je3cAFyVIkwCPYQfx9KvmyANhpUaLF3FYW4fM2tUopiF7OSsRFBMbYytFSijvhlsNcAYSNdD7Gm/AcprfRWVbYzXPCAMyXyh9B2g96UeE/5w9j+Bp2wuHCrbJu3BPnCqugYysg5xrA3j0pc5xgrk6NOm02bUy2YY26v9P1JOHcl3D5fCTzolwHMpGR5ytIJ0IkxvCkxUz8i3CIW2jZtBDKASLptkCSJgrJPQEUT4Zwq5fLMuKuqgC6HMZDZxBHiQNj3+Kiljle691UGKufvM0sQ+hT94Dpc18xJ3GpJ3rLPXaeEnGU+Ur9+qv4+OS56XNBPdHp0+u7r+RCucp5fEzW0Hhpbc6zK3WRUyxIM+Iv3+1WW+z+9JXwELBssB0JzZlQr8W4ZgD29qd+NcgXbFprv7WTARCAjCVLogBPiagSDG2g2pDw/GQ9xVF/ESzKBOoksIn95tIH0roeHQl4ljll0frjHhtcV/mjLN7HUiez9nrsBC2ZYSq5wS0th1WD8IzftVogk9TMUtcQwSLbYhACPT1FGOJ81ZbrC5exGcFZKABZCpEAXBtkSNP4F7UP4wB4bQSQVVhIgwwVxIk6+bvQEFqt1qt1CHpeH5BXDst12ZlRlaIUgww1I1kAwYirgxT3sQlq1daFZruZXy9tQVbckhSCNp1Ow9GXhNohQ1tTmAB82gkAayOub12oZw/kFLeIu3LdpUVtNGBiCSYHQbVnjkyKDT7NDxwu/YHJ4s5s41MQQBHpA2rjGYR3EO6R7wT+NNlrldToSFPoiGCfl99DuJcCFuBbdWI3nKD6wShERpSHLMuWxijjbpCseBDIELgL/vP3UMXkvBtOqk98zn79qZ7vDSSA0MNZHiR8hlWJ/vTpM3DF0mCOoa65mf9qCOv6ig3zfchnkwXsKw5GwcbKdO7/rXS8lYXXyqY2ENrp11/uKYr3CEPwm2o6ibhG0GZ1OvqOlRnh6bl7WYf0k/TMdOnfao5S/5fuX5UPgWLvAMNaUvb8IXV8yaFocar5WMHUdap8L5wlxbuwywQxCAeIxMi4SZbNsS2uoiCNKcf8Otn4rqyInKikHTqCfntW04ZZGzprG1lR//AFr8+9Nx5nFc8/qBLAn1wLNnh+EcaLbMGNt+230+VWTwfDif3aa/0D30nemVcMoGt7TtlX8/pXHg2s0+KT7qmvbUKD360mUrf4v3GRxxXsLJ5eszpaUdxkGg71yOF2gAfDUZtvIKYb6W9YuEzuWVD9AFB6dzUAtoI85JGmiJv31BoXL/ALBLFD4POOL8EBv3GB0zEwAANulc3rswqn4oGmkRpHpApg4lbU3XMT5usA9NTAjpVE8JXxAyqNB379Y716HRZ9sKZzckFu4IwG/m2HX9evvWXVJGpFXxgh1/AGoMThABowJ9Y/StGTNUeylFWC/2SJ1GvrVY8Ltk6kE+5NEHsn+z+grf7OI7e7H6bVxZSbfY3YjODcKty223r3pmxHDQzM/7xQTmP7rQAww1LidGU+zA9aC8PCKWkqsgdWPWmexzoVygtahckeRjARbSDc9rK/Mn5LnjjkVSNmk1ubRtywOm++E/5TLuE47btWxmRwCzkGBB80ncjUZhI6V3w77RrNm85Nq4QyIo+AGVe4xnXbziNehoVxLmxbym3mVUIUAeZm8otgEknU/uxrHU0JGJs/zr/wCNZJ+Haabk5Rvd3y/9/Qqeoyzjtb4/IaebecbOOseCqums5jlMeVl0AbU69xShwngyWLguh3cJof3QA8wIEtnMdemsVYGLt/8AcH0/4q1hOPW7asodSGZG1U6NbLFTA0/iMgyDXV0Gpn4fpXpNM9uN3a4fffLt/uZpQUnul2LFjk5FuK/jOYYNHgjWDMf5tW+N2lKzlHxTt6GmxufTDANb80j4GJWVC6EkmZCtJO6L0EUq8Rv22QANMGdB0g96Q39hKK+ABc4RnMgx00A/vrXT3BbSFOoBWNJnf7z/AGaMYS0pUmJg+g+Vc4rhCuVIUTM79o3o4SaBlFFazbYKFzbdzP39h2qTzRuKvDAd/wABWruAA1zDXaQP0ofUXUQWMJqSCPrUFzhtsnzET7miDWT6fUfpWhhxHY/7jE94ih3P5L2oi4Vwm34o22PfsaaxwwOEgXBCxpbzAgMRIJYaSY99KBYK2quCco31lj0I/TpTLg+avCRUD28qiACrn/UN2TrvJ+lDOCmqkatLqsukn5mB06rpPj9S5wfiVuzbaVcr5BnCganOQDLQJBMamcpqa3z9ZtX7b+G7Bc8/AD5lAEeb0M1UxXOwZcoZACpVtGMyt5SRrCiL5hdQMq+1A/2i1/3F/wDGsstBp5yc5RttV2+qr5+CZNVmyJqT7dvhdt3/ACO/FvtGsYiy1sW3BbLuUgZXV+h/przzA8vItxXFx2yEOQLI2UhjJFwwNN+lXlxdr/uD6VPhOM27ZYhwcyMhBB+FxB2gz6zXS8KzS8JxyxaN7Yydtd/XvZjnBT5lyAOKcqpeuvd8VlzmY8IEDpAPiCduwq3xDCqLRETlRFkrBOVUSY1j4Z360z2ue8sQ1sgALBRiIAVdp6qpUgQIuPsWml3ifEEuC4S4LOST5dyWzHelt/YSj9C6LK9h9KyrJI7n6L+lapf6hbUetDmO/kENGXaPasXmq/HxDefhG53nvWVlc7fK+zfsj8Gl5ovkaleuwjr6GqeLxztLFjJ7aDUydBW6yqcm+yKKXRRXGvr5joO/rWG4ddT9aysqIKRIlsPAbY7wY/CrViwMsa7HqaysqxbbNqJFR3gASAI+tZWVEA5Mp3mjaq1glT8RM946fKt1lF7CHkl8kl/EGKh8YjbtNZWUSSoXLJL5FrG41vEcT1qAcRfv/YrVZWyLaCq0b/xF9dvpUdy+Tuf7iKysq22SkQ+Ke9azGt1lCWYNakS2BWVlWCbFaYVlZUKsjaohMzJrKyoC2zsvUYasrKtAuTLWDxbAEDqalHEH7+lZWVVsbFWjBxF/TbtXL4lm3rdZVWy6RWN0962WNZWVZZimu0tgf/dZWVATo71jCsrKhVkTVESZmaysqwW2d56jzVlZUQLbNNcNZWVlFRW5n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3560" name="AutoShape 8" descr="data:image/jpeg;base64,/9j/4AAQSkZJRgABAQAAAQABAAD/2wCEAAkGBhMSERUUEhQWFRUVGBkYGBcYFBcYGRgVGBQXFBcWGBcXHCYeGRwkHBUXHy8gJScpLCwsFR4xNTAqNSYsLCkBCQoKDgwOGg8PGiwkHyQsKSwsLCwpKSwsLCwsLCwsLCwsKiwpLCwsLCwsLCwsLCwpLCwsLCwsLCwsKSwsLCwpLP/AABEIAJQBVAMBIgACEQEDEQH/xAAbAAACAgMBAAAAAAAAAAAAAAAFBgMEAAECB//EAEEQAAIBAgQEBAMFBgUDBAMAAAECEQADBBIhMQUGQVETImFxMoGRB6GxwdEUI0JSYvAVM0Ny4RZTkoKisvEkNML/xAAbAQACAwEBAQAAAAAAAAAAAAACAwABBAUGB//EAC4RAAICAQQABgAFBAMAAAAAAAABAhEDBBIhMQUTIkFRYTJxgaGxFCOR0VJiwf/aAAwDAQACEQMRAD8ATbvDlZCGts9xiAsamSYAAG5J6Vdt8jeEyq+HutcIuNAuW4/dCboLB8oZeqkgjtS5h+Y76Ojo0NbZWXSfMpBH3imP/re7dYIuHt2w4xGZV8SC+KTJduSzEgxsNhVRW3sfke+miLH8DvMbZwltpuJedpuW8qpZueE7eL4hQqD/ABeUaiJma1guTri6XsO73zfWx4ea3Bd7H7Qv7wXIkprER6zpRLA8SXDpbw+IWbC4e9YMIXZ1u3hfOYC4kQw0KsNutTYn7QGbFeJZw4FsYlL655zTbwwwqg5WgAqJjWO5q96QChKToj4dwi+tzw1sC0XTOs3bUMpbIIfPlJzaRMz0qw/Dblmz4l3Qm7ctG2RqrWwpMmeub7qms/aCltkVrawtvwxGdWAN3xZDKwYa6EDQjQ1BzDzWmKtmLf8AqPdmSPM4UNudvKKV3yM2tPab5cXB3A3jeGmp001qlxVcOlwixbt3B3gfpSzcR2BZEUgetXuANlUsyZ413rQpRqxDhN0vcc8DdW3akoiNEwAP0oPhebhdum2VjXQxW7XNNi6pUIFcaRVDCcRW1cJZFPyFZ5Trs2Y8DnH0jZxrHquH1MGNKQuI8XvKuoAU9qJcX5u8QFDZBU9ZH6Uv8UcFEADe0k1dptIHY4pvpobuS+LJ4PQMDrG9buYzPiWW47LPwgroT7xS5yxizh7hbwiVjXpTJxbjzXzau2UkqfgjU0c5IDHF9iZx3CZMRdVxJDEfcDU2D5FxD2luiySjqrg+LaHkZigcguCq5hEkADrVTmniTvi7zFShLzlO48o0NWTzndNnwTbSDhVwk+aciX/2gNv8WbTtFWlQuT3cnf8A0djGNwW8M+ayzI4LIDnRc7oilpuMF8xCZtCD1qriOVMVas/tF6yfCy23zB7Zhbwm0xVWLAN0JG+m9MOK+0LEHxS9tCLt1rwC3cRbyO6qrAGzdUupyg5WnWhOJ5zu3LNyybSZblnC2CRmkLhDKMNYk9enaKlgU2CLF9Z8qxU6uc1cviVgA6V219CNATQdh1XB3hDbLHNA9a3jFtg+QK1DWk7AV1hBrqJ9KYmgGmFMIRElQKhucU82WKxOIp8JWKhN0BpIFA3QyMLCnigJrQe7iW3G1T3+KaRlkVRuuMuxFSybaLfCcSJMxNWMTf8AOJJA9qF4SVYEKaJ4jHeIkAQRRNgxVkWIsQ3m1EV3wvlx8RmNq2zhXt2yFK6PeYpaEEg+ZhE7DqRVXiGNYkaZfKNPmdavctc23sGbxtqreNaNs5gfKZDLcWD8akSD0mqSplt2i03J2KPlXDsDN7VrltQvgOLd1mZnhVVyFzEgEnQmuMPyHj7jODhnJtubTKXtq3iC34uRQzAsShDDLMjaaJ4jnu/cOe7atOjYb9muWjnC3Fz+K1wlWDLcL+YkGtr9p+J8YXDatEriBiAIYAFcN+yrbjN8AQD1kb1dgU2UbPJ2K8QIuGIPhrdzG5ayeG7ZFbxC+TVgVAmZBEVP/wBI40qX8EwniBpa2GBsmLoyFsxy9YBqxw37Q7tmwto218MWVslQ91CQl17qOLlp1ZWBuMNDBG4rq19oBGSLa+T9piWuN/8AtKFeWdixgDQkk95oewqaF1HQuA0e9TYy3aAlcpNDLmpgCubKnNqPlRKgWmE8HG5UCtYviWUxEj2rhceq+UrFR3rgmYEVTYcY3wEsPeGWehoZiMQ0nLEVK/FIEBRVJroMmCKqy9rT5O+H4qbnmir+NxGg3AneKC2lMggHejP+IZlKxBiiboFJs6GFLarqO9arvB49lQA2yfUVlVsQW9ljHcAVP8tixnT1olxLA38PYW8YH41aPELa4SVIL7TV/h921iMIBiXlQNRPb21qZYeWtz55G4peb6Y8cC1wzjAxEi8Tm6RNWML4YugM8L+J7VV5dwdu9jxbsDKhnckyB761b+0XhgsYhEnQiT7TUcFd+wtZGk0T8x8FtZcwYE9ADSpgbnnCsSF7d6YP2K0LQe2SYG5JOvzqjwZrdzFKLqShq1LdwlRHDY7bJ+YuX7+GtpdX/JuaEqZyt/K/8pP0O0zV3lLh/iWWYvHp3o1i+YVs3msBJsuokOMykdUg7gj+xArq3wO3mLWLgS2FzFRBYf0gnQ6aydY3jek+t/22uR8XFS8yxYGLXD3c/hgkGNdj60cwvMr3z+6wyMfl+lB+MizcZSt7MAfMjgA/Vf0q7gOKLhCR8KnaO9HkjsW0mGe5ufAQxXDblwy1tVPUClviWAv2nFxRop0jWj3D+ZBfcqrS3r2ofxLGXLb5TtOtLi0pLjkPJGU4t3wR4niWJZMzqsem9QYTEsFzKYP97UT5gBt2lZj5WA0oZwLC3MbdCWU23PQCmRg3baE5J7ajFgTitlmuO9wkuxlvf5VwmFcW83ai3GsN4GIv23OZ7bQT6wKpYC9mUhjp+VHJUrYlPc6XBQsY3MYc1IwAI1gVFctp4oW33iaIcbwORV9aOOJzfAO6jjE4ZCszQkGDFEbGGUrpuKgCS4kaTT/6bI2opFdcskuYBvD8RNusbgd47V3wjBlydYp04by6VCu37q0RufyFGsNbwNsr4NsSdyfxA6e307UjLqNLpW4TucviPS/N9GrBpsuoe7GuDzi/gcjSVmOsVIuKLaKgJ/v0r0jEcRwl0ZTCkd4/Kon5aw7ea0RqOlVDxfQP0ZscoffaKnpc+N3JHnt3DOd1AofisK3QbU18WwLW3jcdKAY8Mprdl0kNizYHuixO5vgqriLhXUCB9ajtuatOD4ebpVKyxdgqjWudtd8kbpJIlezn8zEzsPbp+JrvCYNipjYd6tDD+G2VzrlB/H9K4wWJl2EwKtx4skXbpFBccZyttU10L0NccSS2rQm/U61fxuCy2M3WKqrRV7WceAjLvQm6Mp0qxgrSkdZri+3TtV37IqvcsWsAzoWTUj11PeO9R8Nsl7kE0TtuqIrID0mmvl3lpL48VoQA+Y/zf8/pr66YY4Y4PNndQX7/AEvsOK3tJAbD8ovc1gZR/E2gHzrvinDWsqPKrA7EQQaY+YuJKR4KPlVdBoIPr3qJ7IOABEEo0k1kw+JSnnhCUEscnVVyr6d/J08ugePF5su/gSnRyNUAqpicG0aCruJ4gM29R4rMNa1ZtNLFJpo5re7op2L9yIgad65VyTrVqwCUJ7VR8eTAEk1m2u+QW6jwWBiLv8JMe1ZRCxwO4VGselZV0Vf0NeH5Sw12xKXHZgJy5gAD/wCNLePwiohA8saHWnd8JawyuEZifff6UvWDgboY4l2Vp2DEdfQVHPfk+kN2eXit9sKfZ/h8HbYXRmN1RrJaBPptTDx7AYXHxcZScmk+b6aUmq+CsjNh2czofMxn6imzA84LashPCULHcUvLlcJVRcMW6K29kWN4ZbNgC0FAXYdKzlXhVu+2a7kUrtEUq8U42SWZfh6KNqi4Njc5ywwZtoJH4UEcjfKX6Gyenxw9MnzV37HqHHOD4NbLs2VmCkgkiZA0E9Na82x3Gy1lFukNmQiVC5tfiEDynWOxBHcV6Dy1ycq2y95A5MxbuSQPVp39vxrzznfyYphcGWQYChkUakgLMSNYinucopSjwY4wi24yE0YUm5lSWk6ad+/avXOWOTEv4dRiArAfX0k0ncrcOt3s7M5ttmy23B+BwuYMw/iGwI7E16BwvmI3cLcRlFvE2AQ+X4WAMeIp2IP51WRt+plRSTpAG9yRbw2MJtuVUiR1g9RNU+NcWsW3AeCynUiiHEMU9xJmXjTc/KlfFcu3DNzELlnYGlLJypeyNtyxpRj2U+acYcQVNoOyDoFYj8KPfZBjfDu3VbQkDQ6HSau8jyhNt/Km6z+FD+PWlw+LF+0d2AYDqO9blcuTm5p3Jt9g7m3DW7uPxLZjLXCYB9B6UtXcOFkbfOmLjir+03XnVjP1AoMDbZj4hIpNOctqJVRtmuDWLRYFpzDXrR/FLbvDKRMe9B7duyuqEz7mieC4gFXRRrXodNp9keUJ7Rq3g0ylVEUc5Q4PbLeJfC5E+EfzGlvE4vM0jQelMvL+KtXQEaR2pXiksmHSt407fbXaX0acMMe9ea+A/wAUvrd+IiBsOgHoKVXxcAjSAxA2ka6a/rTZ/wBGkeeCV6DUzS1zBhyjCVyjoACB9e9eFxzi4+g9zppYpRShVAG6NdJ+lM/LgYDzHSgmCtKzHNMAdDrvG/8Ae1HuG3zJtHVh8DAfEOnz/Sjmty9Q6UYtUxi4pw21dtBhoQNa814s6ISDr2pw4jjTYsFWPnfYdhSBisK7HM40/GvT+A4pYdLOT/C3weG1m2OZrH0VuIXw6Qk+sA1DwN8t4Tpp1q7gPK0fwmtcXtDMGU6ipqnFy4Mbbb5LePspcu+ZiDlAEe5oXfwYRiPvmiNtFcK5OsVDiMhaHOlIjhnkVx6QS4VsoYKzbLeed/WmK7cR18OJ02oL4VgfCST7mreBx4WSBPqaRNuLLirRLYwdtZCioLdnz5TEd65x2PzHTSqKYjzaihUrG7ElyPPCOFW2KqYOtMHM2LFgGxagIoEjTUkeYzvvpStyfg815GM5ZHfX0pq+0jD5X0UKvoN9tzV+NSdYMa6pv9eDo+E44y1HPIiYwy06yd/7FMfKilkdG+Fh1oDZAZwOnv6TTDwjEi0SDrbYSrdVP8rfWsenxvLJfmdvxRxjgaAHGuX7Y1XQg1UxAVF8xmr2PxBLsCdJoRfwjv08vevf5YqXDPFq0iriMQChCzPpQ7BytxCQRr1FFrFrK4K/Op+L4dWUGdRXB1mFRdojk32Fhiqyg2BxUoJ3GlZXOLD/ADpi3tMADof4vyody/y8uIl7jlUG503360PfFXcW6WwJYmAPU16zwbgNrBYZUuAM7fEe5P5VWLFSoZmy75WJuIwmGFrKluSP4jv7zRa1yql63bYA5YjQ7zVviPCBcuqw0XqO9HU4rh0yqzquXpNCsD53DXnjSpFO39nWHtJKzJ7mR8gdq75c5asrd8SJa332muOYebgcow4Nzvl19hV61KWB4iMGOreXqd4JUwBt0mKJYuVIp5fTtLnFOKsDkGhPfSR6GgeK4TbxKOGtBysZkUQ5QgyygdQesHbbWg+P4jdtHoydLbSxP+zqvvtUic04c283iSyg+WcrqdoLaFB6zHadqO7EgB+BNgM9tznHiAo2olf3eViOhIJBXoZ7VWs83tYTKAM5fMGInTQMDO6lRBHX5VzxLnJXup5c9tCTrPmJIY5c2oWRMnUmSYkKvH7RgMReDXrbWlMZsp12iRB0+lNeNtJ1f0ApK+6HXlfiWEZgV8twiSpabaEiQgcjSY0BOmsnSnbHcDt4m2oYaAgivMkwXDQVGExV5XNxVC3Wi38Q1Yqk5YkSdZ3ga03cE4+1nEjCMCzsSpUebwyoJLabL36fcKyNSxy2yXDNdxyR3RfKL/GeBqtsLbUZuleMc2XnF4q2kGCPUGvcWvu94QPKu59a8X+0df8A865Gsxt32rRupUZZRt2CuK4gxm7x+AqlgcN4jan3rOJ23tu1lt1IB94B/OjPCcCLSZn3NFpmoytkm7Ils21BAE+tTYfBB006b1JiLYaI0q3buoqgExXpcM1JcCnJI1Y4IgE6z71LgcMFuAjprXOK4kuWE1PpW8KxK5mUgn06dOla1yuegd3sO+E56KLlcabelW/8QwmIkMqhiCfc6aevWvMMTfZdQYHY6g/Lv7Vq1xRY1MEfw9flXntV4NoM0nJXB/Q7HnyY/wALHXG8Fwlks/iQjCQOo3kH2j8KD3+c7OHzfs6ZmIgO3Q9Co7ilTG8ZzaDUddSdvU7n1+Q7mG5i7bxmWPWaXg8E0mJpzk5/T4X+F2Nya/PkW1y4DCcXW8+e6Tnbft/ujpRC6gdI6Gl9xhgpyPcBj5T9JqymMNoqD5piADOYHYjrWjW6tRXlwXH8CoLci7dwQVYApa4vmUwaaMQ5JAFL3M/xr7VxrI0bwLHwJ7Ej8Kr20NxoqOw7IgU/xDN8jp+VG+C8NgeI+3QfnXo9HjXkL7FzlfBS/ZLaGPiNawuEDZgBH5UUxloMPKIrnDIttddK4+fSy32uhsciSIcNwJDqZn3rZ4auaO9WbmPQLCmT2qLBXGaWZT2Gn1NY3Cg1MN4DEeGVjYU28zMH8ItHmUan2/WK85F0hpUx3nb5ivQbzrdt2i7KiC2JJ+E+wPX0oPFJbsOCXw5L9jd4bkjjzbpOkLDcDbxAyLG4YRsQNx6Gap8U4mtqFWDE5uo6iPWrnHecbVtWtYYTIILEmY/L0A9z2pUu8QRxDLr3rs+FeHyx1mzKviPv+b+PyA8R1/8AUS2x6LeGx6PrcmdhG7DoCO470ew+VlgQR6Uu2beFged1PWDpP0qzaxXhIr5pUzBneDsfWu1myKD3M5kfUqsKfsCoDApZ40pUe+1MV/FFlEAywBg9J70F5lH7te81wNXqFN0glEC4bEQPnWVmE4a7rI2msrm2HR6Ny5YwuEv2kZlLgZnf1jQelMeK4sMTiALfmUdRtStYFh0K3AM4JP1++i/AeabVm01m1ErtrvTsU23SQWTHtVt+4ZxuG0kmAOk/pS9Z4Et3ElwNAOtAcfjcR4gbMxDHUT3OwFHOHq737dhWKNflSd8oyks0aTCyflWHJkc5qjfDGoQaa6DfLfC28X92oFpSSbmmUtBygHYmYOnTtV/it1Q0FJYbTcVCT3B8L8GmrlvNaNjBWH8tm2HusuXO4kqq6EwWfMzbaCOtC+ZM7o1u2wRzE5lGfLOot5vLJ2kHT322KGxUYXLc7AOLvESVS2D63mYk+uUAt8zS5iEuXLoJshzKyQkQJjffaQKt8W5ou2XZHtPk0y5xJ2loJ6A6DWusDjiUN1VYFgSgjQHYt2O0TS5SS5CjFydIKXeSuHm0Bduvavn+MRv6qdCPWQfWkTjPCfAuFUui4Ohy5dPaTTS/Frj2w1xCe5IilTjOLLXC0UWOc2/hEyQhGKrlsKcI5dITxb6Z13AFwjX+oDU/WmPhn2iG0zKUhnMkgbn1O56fSlrlrHM4ZCxjtOlWbuFDXABvRzV+4qEtoexP2i3rdtxk+I6NQLguAXF3WvXmI6/OuuMcNuXTbt2xmbtRuxyy9myc5AaNvWkzdRpDsfM7l0KPGVQYq4znMzXN/QAD8qkxOMDEKpmq+PVReuK+pnf5CucDjEtkgddauD6F5Fy2XyunaqlyyHYR0qjjcQ5JYGprVwjKdZOn1rRizz3JIJQSXIUw+GOeFHuegHrV3FEDQifmAP8A4n8axLRtKLat5nYktpI6sQPbQe9d3bTMcq/Edsw+/sa9XjjUOzI3bBN4+g+b/wDE0PxeY7qD2gfmadbXKrqozEnTUHvQXH8La2ZKmNvnvXMhqNLqJvHjyJyD2yXaBVvh9orNyVJ7HbT7/nQvHYQIfK+Ye0fnRC5eYzImKGYy7MelcfLLJCbg/YZSqzrCYIt5m1HaYNXrHFvDMZYgQPQD1NUMDfMxOhqxeQUmXJSdF08bYEmNKHqfHeWNSYi0csDerGF4ayiW0oHwglyyXwEHmYyAMqj+/eil3GrkCqZPYULw0D4tZqxh76W3kda9Vo3/AGIr6E5Fy2XVt6dqo4uwGgdZqPiOKdiSDEVFaunJmPTrWbLLkbjjwWmwkEZRLf3rVu8uVQDrp6Rtr0PWa1Z/dobky9wKAD0nRR3jUE+1bukgDMZPdup9Y2rlZ9t8Esovdg6Aekv+Gn4VHjOK3WUIdV6ASR99QYi89sTq2pJIHlj0A+VQWcV4h2Ijelw1OTEqiy0rL+DwqMs3QR6T6mqWPwSJqlyR2I/MfpUgxLEkRp0qni70iIpv9bkZTgkjnC4dnPoPWKvJxAWiAF0HzMnfU0Lw18hhrFX74FKnllLtgrgutxxiQQJodiMWb7QdBNSeHCV3gOGNu2lIYfbLVpMghW0rKge0ZOtapPI70jNd+zvHsZIQH/ef0qXBfZljVbNmtg+7fpQZvtExh/1PuqM8+Yw/6tabYng9TxnJ7ZUa2yZx8WYEj5VBguVLyYtMQ95DkzeUKRoyMh1JP83avLX50xZ/1TVrgfGcVicTZs+Mw8S4ib9GYAn6TQbFdjHkbVM9uThwGMEbjDEmQD8V9Y6/0nr00jWRPNiZdwpHUHQf+UeU+4I79wewrTisW8mAbNtewy2jcIHzu60pfaHxpbFtCSQXbKDEx5SZI+XTvT58C4i5i76rA/e66KgaCSdtYOnqDEUw8B4MuQC4PWB3jUUscBQZs7EMTsdxH9MaR7U8cPu7UpVJB9Pgq4m1gmXKziO2ag9vg3DEaSVb0LEj6E0D+1Dlvw2GKtSEuGLijZbp1DegbX/1A/zV5+SaiTXTKlK+0eu2sNwm2xZQgJ/qP612vEeFo2YBJ7/2a8erIqV9g7vo9kt83YC22ZcubvArq/8AaHg2+KD8q8YitEVW1F72MPH8K2IxN29aAFt2zJrGkAbfKqKcv3ZmV+pqqnFrigKDoNBWf4zd/mqAh9eFHwxJGYfStHhjkqSwGUg6DsZpfPFbv81a/wASufzGrg9srLb4oe2tS1s9SxP/ALGpg4DhAXnSR6f2fpS1hJD21JnJa19yVE/caL4PjAsHMdtPxj869Jlm9Ropxx/ioQuJclnE4prN2ZYCeh9eh2P3Ub4jgVv4bxCN9+/1qC7gVxUXEIJ/P270WZfCwrB9K+b6bM1qcbSqakk17ne1c8WXApLtHl2Lt2xIJjvrQpsJh53++rPNODzA3F3G/qvf5fh7UpE17bxNJZ3RxIvgZfCw0zp9a2buH9KWKyuWHY0HiFkGdK23G7VKtZUoljI1hr/mtAZRpvGo1/MVz/gF07lfqf0oVg+KPbXKpgTP4fpUx47dP8VdnBrVDEofAtxt2MGF4WQhDkT0ioL/AA12XLmUD2oE3F7v81R/4lc/mNYs+oc3wMXA23bH7rUyRkX6MoqbFpof0qnw0HwrEmSzlz7AMRP/ALauY14U+grN7EAlxhr09jp/x8xW8HbzHNrHruappe8QzMjt+tFsOaBclkrJbXcxVO5hbBMz99TcUwPi29PjXVfXuvz/ABpUqVRGxkaxhtNBp6101zD+lLFZUKsZzjrHpXZ43apVrKhLGb/GbPYfSspYrKlEtlqK3NYRW8tEWc06cncsXla1iQJuAh7FnKSz7hbz9LdlWhszfHlhRrNQcgcuG/e8SAfDPkDAFTd0ILg720EOw6kov8deq38ZbwttsjMzkzcdzmd22zOevYAaAaAAUaSXLJ3wi/gri4ewqEwRJJfd3Pmd213ZiT868c+0jjpv4rwwfJZ0ju5ALH8B8jRLj/Oi+KSZdlPwzoPQn9JpFxWINx2dt3YsfdiSY+tBu3BNJcF3g/G3sNpqhOqz969j+NelcC5ktXVlGmIkHQj3H9ivIzXeGxLI2ZSQe4qq+ClI92x2GtYvD3LDMB4ikTvlMyrR6MAflXhmNwjWrj23jMjFWgyJUkGD1Gm9PP8AiD5VaYzKrSNJkBtPTWPlQDnEK1y3cA1uWwX9XUlJ+YC/SpusuSoXq1XUVoirBOTWjW6yKsoibetVtt6yhIaq7geHF/MdFmBpJY/yqOp7nYVzw/B+I4BmNzG56QPUnT036U0qBbEn44+QH8qjoo+/rV17lEuEYqCX0ZjJ9Oyj0A0oTx3icwg9z9dKi4hxUTr9KDYnEZ2LbfoBFOwameGW6JJRVDDwjmu7Y+Ez6Gi1/nFsRozf+n+96Rc1aDma2S1mLd5scaU/kFRfVjqL4bQ6z+FKOOwnhuVmY2PcdKvWL5KAzr39tPy++ouInMqnqDE+m4/P61zZ5HOVy7DqkDqyt1qhIarKysqyGCt1grKhDKs4LBG4dwqj4mOw7D1J6Aamo7FguwUdevYbkn2En5U2YXDLbAmRHwA/w+pj+M9T6x0qUQ3w22VEsCIUKs6Qo6x0LHzEew6VT5gx8JlG7afLr/frXHEeKaQT/wA0ExeKzkaQANP1qrJVENu4QZGhozgOJA6HQ/cfaglZUIOVm+O9L3G8HkuEiMryw9D1H1NdYK8SpkzB/wCa6xb5rZnUqQR9QD+NSywVWVutGoUarKysqEMrKysqyFuKnwuGLsqiJYgCTA+ZOw9agU068rfZ9cxLOr3FskLrKM5Ez5SFgKdNZIj3o0vkjH3CYNOGYQWgQ10jzNESSZgen4x6CEnG8RvXnIszm2LEaAdtd/ypg5V4FeRCt+74io7JbWSVCoxWZOpBIMKdB+BHjFwWELqgPeKjjufPQV0jyLifB7lk+cb9aoRXpPFML+1YfNETJFebOpBIPTSo1QFklm8oOokVxfvDN5RpUFF+CXLAD+MNY8vvQqNuwnL00HcLjRcw9oj+Fch900/CD86o8csM62iBsH/+QqtwLi6JnS5opbMumgJgGTB0gDp9KMcT4sLXhDw2+FiCysoKkzK5gJGm+u9Uo8luXAqlI3qBzRHGY1XJIWJofco3FoBMjrYrVboSyJt62qVka0U4bwsuRqFnUEgnTvArVgweY+QW6DHCcELNvMdWbX2Eaa/X60PxuKZm8up+4VcwfDXR2UvKiIA6k6/L85qziLYUSAK2Z8S8ukCmK2KwjjVtZqrTAT4inSgV63lYiuS1QZe4NZVmbMAYA396aU5PDIjgWoe21wAmDlW94JLTAXzDedvuVuBnzP7D8adrVoWnjxrspKjKIgBsxCnxNBm83vrvSZ5Iw5k6Nem0efVNxwx3V31/6dYbkq4FdWtInhFs+ZhCkW2ukSJkwjAxMHQxWsXyLcgjwkIHmnMoGUJcbMZOg/d3BPdDR3h3Abrgt+1XQuZlC+Y/ASgP+YIMCPbSiGB5Ou3na2MU4CqryVcznNy2RHiRspnXUNEd8s/ENNByUp/h774/YCWnyxjua4EEcntOXwlz+M1jJInxEXM3pAAOs9Kl/wChLkT4VuN5FxCAP3nmJDbfuX1/p9RTbzVypcwVrxTinYM5LBVZTmCs+f8AzNW8u51pU4ZxcvdUW797PuM4BUQGOoNw/wAz9P4j3NdPRYZ67TvVaZbsau3+XfdMzSe17X2c4nkNkRmK2iUALKGkgFLjn0JUWWkAn0mlji+FRUBVQDm6exouOZ1uPkN3EnO2UyBHmLAyPFiDnbT+o9zQ7j6woHZ4+galFgMVsCtCreDwRcjoCYk9/wCzVkC/AMCFU3W9gO3WT91c4/HEnqewFbt8Je3cAFyVIkwCPYQfx9KvmyANhpUaLF3FYW4fM2tUopiF7OSsRFBMbYytFSijvhlsNcAYSNdD7Gm/AcprfRWVbYzXPCAMyXyh9B2g96UeE/5w9j+Bp2wuHCrbJu3BPnCqugYysg5xrA3j0pc5xgrk6NOm02bUy2YY26v9P1JOHcl3D5fCTzolwHMpGR5ytIJ0IkxvCkxUz8i3CIW2jZtBDKASLptkCSJgrJPQEUT4Zwq5fLMuKuqgC6HMZDZxBHiQNj3+Kiljle691UGKufvM0sQ+hT94Dpc18xJ3GpJ3rLPXaeEnGU+Ur9+qv4+OS56XNBPdHp0+u7r+RCucp5fEzW0Hhpbc6zK3WRUyxIM+Iv3+1WW+z+9JXwELBssB0JzZlQr8W4ZgD29qd+NcgXbFprv7WTARCAjCVLogBPiagSDG2g2pDw/GQ9xVF/ESzKBOoksIn95tIH0roeHQl4ljll0frjHhtcV/mjLN7HUiez9nrsBC2ZYSq5wS0th1WD8IzftVogk9TMUtcQwSLbYhACPT1FGOJ81ZbrC5exGcFZKABZCpEAXBtkSNP4F7UP4wB4bQSQVVhIgwwVxIk6+bvQEFqt1qt1CHpeH5BXDst12ZlRlaIUgww1I1kAwYirgxT3sQlq1daFZruZXy9tQVbckhSCNp1Ow9GXhNohQ1tTmAB82gkAayOub12oZw/kFLeIu3LdpUVtNGBiCSYHQbVnjkyKDT7NDxwu/YHJ4s5s41MQQBHpA2rjGYR3EO6R7wT+NNlrldToSFPoiGCfl99DuJcCFuBbdWI3nKD6wShERpSHLMuWxijjbpCseBDIELgL/vP3UMXkvBtOqk98zn79qZ7vDSSA0MNZHiR8hlWJ/vTpM3DF0mCOoa65mf9qCOv6ig3zfchnkwXsKw5GwcbKdO7/rXS8lYXXyqY2ENrp11/uKYr3CEPwm2o6ibhG0GZ1OvqOlRnh6bl7WYf0k/TMdOnfao5S/5fuX5UPgWLvAMNaUvb8IXV8yaFocar5WMHUdap8L5wlxbuwywQxCAeIxMi4SZbNsS2uoiCNKcf8Otn4rqyInKikHTqCfntW04ZZGzprG1lR//AFr8+9Nx5nFc8/qBLAn1wLNnh+EcaLbMGNt+230+VWTwfDif3aa/0D30nemVcMoGt7TtlX8/pXHg2s0+KT7qmvbUKD360mUrf4v3GRxxXsLJ5eszpaUdxkGg71yOF2gAfDUZtvIKYb6W9YuEzuWVD9AFB6dzUAtoI85JGmiJv31BoXL/ALBLFD4POOL8EBv3GB0zEwAANulc3rswqn4oGmkRpHpApg4lbU3XMT5usA9NTAjpVE8JXxAyqNB379Y716HRZ9sKZzckFu4IwG/m2HX9evvWXVJGpFXxgh1/AGoMThABowJ9Y/StGTNUeylFWC/2SJ1GvrVY8Ltk6kE+5NEHsn+z+grf7OI7e7H6bVxZSbfY3YjODcKty223r3pmxHDQzM/7xQTmP7rQAww1LidGU+zA9aC8PCKWkqsgdWPWmexzoVygtahckeRjARbSDc9rK/Mn5LnjjkVSNmk1ubRtywOm++E/5TLuE47btWxmRwCzkGBB80ncjUZhI6V3w77RrNm85Nq4QyIo+AGVe4xnXbziNehoVxLmxbym3mVUIUAeZm8otgEknU/uxrHU0JGJs/zr/wCNZJ+Haabk5Rvd3y/9/Qqeoyzjtb4/IaebecbOOseCqums5jlMeVl0AbU69xShwngyWLguh3cJof3QA8wIEtnMdemsVYGLt/8AcH0/4q1hOPW7asodSGZG1U6NbLFTA0/iMgyDXV0Gpn4fpXpNM9uN3a4fffLt/uZpQUnul2LFjk5FuK/jOYYNHgjWDMf5tW+N2lKzlHxTt6GmxufTDANb80j4GJWVC6EkmZCtJO6L0EUq8Rv22QANMGdB0g96Q39hKK+ABc4RnMgx00A/vrXT3BbSFOoBWNJnf7z/AGaMYS0pUmJg+g+Vc4rhCuVIUTM79o3o4SaBlFFazbYKFzbdzP39h2qTzRuKvDAd/wABWruAA1zDXaQP0ofUXUQWMJqSCPrUFzhtsnzET7miDWT6fUfpWhhxHY/7jE94ih3P5L2oi4Vwm34o22PfsaaxwwOEgXBCxpbzAgMRIJYaSY99KBYK2quCco31lj0I/TpTLg+avCRUD28qiACrn/UN2TrvJ+lDOCmqkatLqsukn5mB06rpPj9S5wfiVuzbaVcr5BnCganOQDLQJBMamcpqa3z9ZtX7b+G7Bc8/AD5lAEeb0M1UxXOwZcoZACpVtGMyt5SRrCiL5hdQMq+1A/2i1/3F/wDGsstBp5yc5RttV2+qr5+CZNVmyJqT7dvhdt3/ACO/FvtGsYiy1sW3BbLuUgZXV+h/przzA8vItxXFx2yEOQLI2UhjJFwwNN+lXlxdr/uD6VPhOM27ZYhwcyMhBB+FxB2gz6zXS8KzS8JxyxaN7Yydtd/XvZjnBT5lyAOKcqpeuvd8VlzmY8IEDpAPiCduwq3xDCqLRETlRFkrBOVUSY1j4Z360z2ue8sQ1sgALBRiIAVdp6qpUgQIuPsWml3ifEEuC4S4LOST5dyWzHelt/YSj9C6LK9h9KyrJI7n6L+lapf6hbUetDmO/kENGXaPasXmq/HxDefhG53nvWVlc7fK+zfsj8Gl5ovkaleuwjr6GqeLxztLFjJ7aDUydBW6yqcm+yKKXRRXGvr5joO/rWG4ddT9aysqIKRIlsPAbY7wY/CrViwMsa7HqaysqxbbNqJFR3gASAI+tZWVEA5Mp3mjaq1glT8RM946fKt1lF7CHkl8kl/EGKh8YjbtNZWUSSoXLJL5FrG41vEcT1qAcRfv/YrVZWyLaCq0b/xF9dvpUdy+Tuf7iKysq22SkQ+Ke9azGt1lCWYNakS2BWVlWCbFaYVlZUKsjaohMzJrKyoC2zsvUYasrKtAuTLWDxbAEDqalHEH7+lZWVVsbFWjBxF/TbtXL4lm3rdZVWy6RWN0962WNZWVZZimu0tgf/dZWVATo71jCsrKhVkTVESZmaysqwW2d56jzVlZUQLbNNcNZWVlFRW5n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23564" name="Picture 12" descr="http://glia.ca/meanderings-wordpress/wp-content/uploads/f_reading_pattern_eyetrackin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13402" y="1772816"/>
            <a:ext cx="6230598" cy="2952328"/>
          </a:xfrm>
          <a:prstGeom prst="rect">
            <a:avLst/>
          </a:prstGeom>
          <a:noFill/>
        </p:spPr>
      </p:pic>
      <p:pic>
        <p:nvPicPr>
          <p:cNvPr id="9" name="Picture 2" descr="http://www.esa.int/var/esa/storage/images/esa_multimedia/images/2005/03/eye_tracking_device_etd/9986381-2-eng-GB/Eye_Tracking_Device_ETD_medium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2905125" cy="27241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Lecture en F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665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363147"/>
            <a:ext cx="6864821" cy="5378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Perte d’attention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1628799"/>
            <a:ext cx="6054913" cy="48699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Capacité de mémorisation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5589240"/>
            <a:ext cx="8219256" cy="536923"/>
          </a:xfrm>
        </p:spPr>
        <p:txBody>
          <a:bodyPr/>
          <a:lstStyle/>
          <a:p>
            <a:r>
              <a:rPr lang="fr-BE" dirty="0" smtClean="0"/>
              <a:t>Source : François </a:t>
            </a:r>
            <a:r>
              <a:rPr lang="fr-BE" dirty="0" err="1" smtClean="0"/>
              <a:t>Richaudeau</a:t>
            </a:r>
            <a:r>
              <a:rPr lang="fr-BE" dirty="0" smtClean="0"/>
              <a:t>, 1979</a:t>
            </a:r>
            <a:endParaRPr lang="fr-FR" dirty="0"/>
          </a:p>
        </p:txBody>
      </p:sp>
      <p:pic>
        <p:nvPicPr>
          <p:cNvPr id="706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0452" y="2325520"/>
            <a:ext cx="7811988" cy="2956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Ligne de flottaison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3076" name="Picture 4" descr="http://4.bp.blogspot.com/-K_ZLQbb2fEY/TbACDFdx_wI/AAAAAAAAAXk/_xDXzWAwAYU/s1600/BrowserSiz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736" y="1556792"/>
            <a:ext cx="5019675" cy="37719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Rédaction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www.necliquepasici.com/diz/1seo-redacti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86150" y="1484784"/>
            <a:ext cx="5657850" cy="3771901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12 règles d’écriture web</a:t>
            </a:r>
            <a:endParaRPr lang="fr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495325"/>
            <a:ext cx="8229600" cy="5030019"/>
          </a:xfrm>
        </p:spPr>
        <p:txBody>
          <a:bodyPr>
            <a:noAutofit/>
          </a:bodyPr>
          <a:lstStyle/>
          <a:p>
            <a:pPr>
              <a:buFont typeface="Arial" pitchFamily="34" charset="0"/>
              <a:buChar char="•"/>
            </a:pPr>
            <a:r>
              <a:rPr lang="fr-BE" sz="2000" dirty="0" smtClean="0"/>
              <a:t>Respectez vos conventions typographiques</a:t>
            </a:r>
          </a:p>
          <a:p>
            <a:pPr>
              <a:buFont typeface="Arial" pitchFamily="34" charset="0"/>
              <a:buChar char="•"/>
            </a:pPr>
            <a:r>
              <a:rPr lang="fr-BE" sz="2000" dirty="0" smtClean="0"/>
              <a:t>Evitez </a:t>
            </a:r>
            <a:r>
              <a:rPr lang="fr-BE" sz="2000" dirty="0"/>
              <a:t>de justifier vos </a:t>
            </a:r>
            <a:r>
              <a:rPr lang="fr-BE" sz="2000" dirty="0" smtClean="0"/>
              <a:t>textes (=&gt; </a:t>
            </a:r>
            <a:r>
              <a:rPr lang="fr-BE" sz="2000" dirty="0" err="1" smtClean="0"/>
              <a:t>align</a:t>
            </a:r>
            <a:r>
              <a:rPr lang="fr-BE" sz="2000" dirty="0" smtClean="0"/>
              <a:t>. gauche)</a:t>
            </a:r>
            <a:endParaRPr lang="fr-BE" sz="2000" dirty="0"/>
          </a:p>
          <a:p>
            <a:pPr>
              <a:buFont typeface="Arial" pitchFamily="34" charset="0"/>
              <a:buChar char="•"/>
            </a:pPr>
            <a:r>
              <a:rPr lang="fr-BE" sz="2000" dirty="0" smtClean="0"/>
              <a:t>Renoncez </a:t>
            </a:r>
            <a:r>
              <a:rPr lang="fr-BE" sz="2000" dirty="0"/>
              <a:t>aux sauts de ligne </a:t>
            </a:r>
            <a:r>
              <a:rPr lang="fr-BE" sz="2000" dirty="0" smtClean="0"/>
              <a:t>multiples</a:t>
            </a:r>
          </a:p>
          <a:p>
            <a:pPr>
              <a:buFont typeface="Arial" pitchFamily="34" charset="0"/>
              <a:buChar char="•"/>
            </a:pPr>
            <a:r>
              <a:rPr lang="fr-BE" sz="2000" dirty="0" smtClean="0"/>
              <a:t>Hiérarchisez </a:t>
            </a:r>
            <a:r>
              <a:rPr lang="fr-BE" sz="2000" dirty="0"/>
              <a:t>vos </a:t>
            </a:r>
            <a:r>
              <a:rPr lang="fr-BE" sz="2000" dirty="0" smtClean="0"/>
              <a:t>infos sur </a:t>
            </a:r>
            <a:r>
              <a:rPr lang="fr-BE" sz="2000" dirty="0"/>
              <a:t>le fond et sur la </a:t>
            </a:r>
            <a:r>
              <a:rPr lang="fr-BE" sz="2000" dirty="0" smtClean="0"/>
              <a:t>forme</a:t>
            </a:r>
          </a:p>
          <a:p>
            <a:pPr>
              <a:buFont typeface="Arial" pitchFamily="34" charset="0"/>
              <a:buChar char="•"/>
            </a:pPr>
            <a:r>
              <a:rPr lang="fr-BE" sz="2000" dirty="0" smtClean="0"/>
              <a:t>Insérez un appel à l’action unique (CTA)</a:t>
            </a:r>
          </a:p>
          <a:p>
            <a:pPr>
              <a:buFont typeface="Arial" pitchFamily="34" charset="0"/>
              <a:buChar char="•"/>
            </a:pPr>
            <a:r>
              <a:rPr lang="fr-BE" sz="2000" dirty="0" smtClean="0"/>
              <a:t>Rédigez </a:t>
            </a:r>
            <a:r>
              <a:rPr lang="fr-BE" sz="2000" dirty="0"/>
              <a:t>vos liens avec un intitulé clair et </a:t>
            </a:r>
            <a:r>
              <a:rPr lang="fr-BE" sz="2000" dirty="0" smtClean="0"/>
              <a:t>explicite</a:t>
            </a:r>
            <a:endParaRPr lang="fr-BE" sz="2000" dirty="0"/>
          </a:p>
          <a:p>
            <a:pPr>
              <a:buFont typeface="Arial" pitchFamily="34" charset="0"/>
              <a:buChar char="•"/>
            </a:pPr>
            <a:r>
              <a:rPr lang="fr-BE" sz="2000" dirty="0"/>
              <a:t>Indiquez le format, le poids </a:t>
            </a:r>
            <a:r>
              <a:rPr lang="fr-BE" sz="2000" dirty="0" smtClean="0"/>
              <a:t>et </a:t>
            </a:r>
            <a:r>
              <a:rPr lang="fr-BE" sz="2000" dirty="0"/>
              <a:t>la langue </a:t>
            </a:r>
            <a:r>
              <a:rPr lang="fr-BE" sz="2000" dirty="0" smtClean="0"/>
              <a:t>des docs à télécharger</a:t>
            </a:r>
          </a:p>
          <a:p>
            <a:pPr>
              <a:buFont typeface="Arial" pitchFamily="34" charset="0"/>
              <a:buChar char="•"/>
            </a:pPr>
            <a:r>
              <a:rPr lang="fr-BE" sz="2000" dirty="0" smtClean="0"/>
              <a:t>Evitez les textes </a:t>
            </a:r>
            <a:r>
              <a:rPr lang="fr-BE" sz="2000" dirty="0"/>
              <a:t>en majuscules et italiques </a:t>
            </a:r>
          </a:p>
          <a:p>
            <a:pPr>
              <a:buFont typeface="Arial" pitchFamily="34" charset="0"/>
              <a:buChar char="•"/>
            </a:pPr>
            <a:r>
              <a:rPr lang="fr-BE" sz="2000" dirty="0" smtClean="0"/>
              <a:t>Décrivez </a:t>
            </a:r>
            <a:r>
              <a:rPr lang="fr-BE" sz="2000" dirty="0"/>
              <a:t>vos contenus multimédia</a:t>
            </a:r>
          </a:p>
          <a:p>
            <a:pPr>
              <a:buFont typeface="Arial" pitchFamily="34" charset="0"/>
              <a:buChar char="•"/>
            </a:pPr>
            <a:r>
              <a:rPr lang="fr-BE" sz="2000" dirty="0" smtClean="0"/>
              <a:t>Orientez </a:t>
            </a:r>
            <a:r>
              <a:rPr lang="fr-BE" sz="2000" dirty="0"/>
              <a:t>vos utilisateurs </a:t>
            </a:r>
            <a:r>
              <a:rPr lang="fr-BE" sz="2000" dirty="0" smtClean="0"/>
              <a:t>avec des </a:t>
            </a:r>
            <a:r>
              <a:rPr lang="fr-BE" sz="2000" dirty="0"/>
              <a:t>indications </a:t>
            </a:r>
            <a:r>
              <a:rPr lang="fr-BE" sz="2000" dirty="0" smtClean="0"/>
              <a:t>claires</a:t>
            </a:r>
            <a:endParaRPr lang="fr-BE" sz="2000" dirty="0"/>
          </a:p>
          <a:p>
            <a:pPr>
              <a:buFont typeface="Arial" pitchFamily="34" charset="0"/>
              <a:buChar char="•"/>
            </a:pPr>
            <a:r>
              <a:rPr lang="fr-BE" sz="2000" dirty="0" smtClean="0"/>
              <a:t>Veillez </a:t>
            </a:r>
            <a:r>
              <a:rPr lang="fr-BE" sz="2000" dirty="0"/>
              <a:t>à ce que les contrastes entre le texte et l’arrière plan soient </a:t>
            </a:r>
            <a:r>
              <a:rPr lang="fr-BE" sz="2000" dirty="0" smtClean="0"/>
              <a:t>optimaux</a:t>
            </a:r>
          </a:p>
          <a:p>
            <a:pPr>
              <a:buFont typeface="Arial" pitchFamily="34" charset="0"/>
              <a:buChar char="•"/>
            </a:pPr>
            <a:r>
              <a:rPr lang="fr-BE" sz="2000" dirty="0" smtClean="0"/>
              <a:t>Vérifiez </a:t>
            </a:r>
            <a:r>
              <a:rPr lang="fr-BE" sz="2000" dirty="0"/>
              <a:t>la possibilité de mettre </a:t>
            </a:r>
            <a:r>
              <a:rPr lang="fr-BE" sz="2000" dirty="0" smtClean="0"/>
              <a:t>les vidéos / le son  sur pause</a:t>
            </a:r>
            <a:endParaRPr lang="fr-BE" sz="2000" dirty="0"/>
          </a:p>
          <a:p>
            <a:pPr>
              <a:buFont typeface="Arial" pitchFamily="34" charset="0"/>
              <a:buChar char="•"/>
            </a:pPr>
            <a:endParaRPr lang="fr-BE" sz="2000" dirty="0"/>
          </a:p>
          <a:p>
            <a:r>
              <a:rPr lang="fr-BE" sz="2000" b="1" dirty="0"/>
              <a:t> </a:t>
            </a:r>
            <a:endParaRPr lang="fr-BE" sz="2000" dirty="0"/>
          </a:p>
        </p:txBody>
      </p:sp>
    </p:spTree>
    <p:extLst>
      <p:ext uri="{BB962C8B-B14F-4D97-AF65-F5344CB8AC3E}">
        <p14:creationId xmlns:p14="http://schemas.microsoft.com/office/powerpoint/2010/main" xmlns="" val="352358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484785"/>
            <a:ext cx="7488832" cy="473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err="1" smtClean="0"/>
              <a:t>Auto-suffisance</a:t>
            </a:r>
            <a:endParaRPr lang="fr-FR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Principes d’écriture web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fr-BE" sz="2400" dirty="0" smtClean="0"/>
              <a:t>Phrases et paragraphes courts</a:t>
            </a:r>
          </a:p>
          <a:p>
            <a:pPr>
              <a:buFont typeface="Arial" pitchFamily="34" charset="0"/>
              <a:buChar char="•"/>
            </a:pPr>
            <a:r>
              <a:rPr lang="fr-BE" sz="2400" dirty="0" smtClean="0"/>
              <a:t>Sujet – verbe – complément</a:t>
            </a:r>
          </a:p>
          <a:p>
            <a:pPr>
              <a:buFont typeface="Arial" pitchFamily="34" charset="0"/>
              <a:buChar char="•"/>
            </a:pPr>
            <a:r>
              <a:rPr lang="fr-BE" sz="2400" dirty="0" smtClean="0"/>
              <a:t>Une idée par phrase (et vice-versa)</a:t>
            </a:r>
          </a:p>
          <a:p>
            <a:pPr>
              <a:buFont typeface="Arial" pitchFamily="34" charset="0"/>
              <a:buChar char="•"/>
            </a:pPr>
            <a:r>
              <a:rPr lang="fr-BE" sz="2400" dirty="0" smtClean="0"/>
              <a:t>Vocabulaire adapté</a:t>
            </a:r>
          </a:p>
          <a:p>
            <a:pPr>
              <a:buFont typeface="Arial" pitchFamily="34" charset="0"/>
              <a:buChar char="•"/>
            </a:pPr>
            <a:r>
              <a:rPr lang="fr-BE" sz="2400" dirty="0" smtClean="0"/>
              <a:t>Traduction vocabulaire et mots étrangers</a:t>
            </a:r>
          </a:p>
          <a:p>
            <a:pPr>
              <a:buFont typeface="Arial" pitchFamily="34" charset="0"/>
              <a:buChar char="•"/>
            </a:pPr>
            <a:r>
              <a:rPr lang="fr-BE" sz="2400" dirty="0" smtClean="0"/>
              <a:t>Eviter les négations</a:t>
            </a:r>
          </a:p>
          <a:p>
            <a:pPr>
              <a:buFont typeface="Arial" pitchFamily="34" charset="0"/>
              <a:buChar char="•"/>
            </a:pPr>
            <a:r>
              <a:rPr lang="fr-BE" sz="2400" dirty="0" smtClean="0"/>
              <a:t>Evitez le passif</a:t>
            </a:r>
          </a:p>
          <a:p>
            <a:pPr>
              <a:buFont typeface="Arial" pitchFamily="34" charset="0"/>
              <a:buChar char="•"/>
            </a:pPr>
            <a:r>
              <a:rPr lang="fr-BE" sz="2400" dirty="0" smtClean="0"/>
              <a:t>Evitez les </a:t>
            </a:r>
            <a:r>
              <a:rPr lang="fr-BE" sz="2400" dirty="0" err="1" smtClean="0"/>
              <a:t>ajectifs</a:t>
            </a:r>
            <a:r>
              <a:rPr lang="fr-BE" sz="2400" dirty="0" smtClean="0"/>
              <a:t> et adverbes</a:t>
            </a:r>
          </a:p>
          <a:p>
            <a:pPr>
              <a:buFont typeface="Arial" pitchFamily="34" charset="0"/>
              <a:buChar char="•"/>
            </a:pPr>
            <a:r>
              <a:rPr lang="fr-BE" sz="2400" dirty="0" smtClean="0"/>
              <a:t>Evitez les temps complexes</a:t>
            </a:r>
          </a:p>
          <a:p>
            <a:endParaRPr lang="fr-FR" dirty="0"/>
          </a:p>
        </p:txBody>
      </p:sp>
      <p:pic>
        <p:nvPicPr>
          <p:cNvPr id="4" name="Picture 2" descr="http://t2.gstatic.com/images?q=tbn:ANd9GcS2p5BQT7tgwYm_B0w4T0wiTgC1dKk0fBOmSZfu0cQB5ObGsUS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62416" y="1700808"/>
            <a:ext cx="3018096" cy="226258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Méthode</a:t>
            </a:r>
            <a:endParaRPr lang="fr-FR" dirty="0"/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Principales balises html</a:t>
            </a:r>
            <a:endParaRPr lang="fr-FR" dirty="0"/>
          </a:p>
        </p:txBody>
      </p:sp>
      <p:pic>
        <p:nvPicPr>
          <p:cNvPr id="57346" name="Picture 2" descr="http://img21.xooimage.com/files/9/4/d/balises-html-32d2d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2425426"/>
            <a:ext cx="5943600" cy="23717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http://thedevalife.com/wp-content/uploads/2012/05/exercise-or-gym-area-clip-art_415674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776" y="1556792"/>
            <a:ext cx="3762375" cy="37719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Longueur</a:t>
            </a:r>
            <a:endParaRPr lang="fr-FR" dirty="0"/>
          </a:p>
        </p:txBody>
      </p:sp>
      <p:pic>
        <p:nvPicPr>
          <p:cNvPr id="57346" name="Picture 2" descr="http://www.oneyearincostarica.com/wp-content/uploads/2009/10/indianajonesmachet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2" y="1628800"/>
            <a:ext cx="2628900" cy="37719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http://thedevalife.com/wp-content/uploads/2012/05/exercise-or-gym-area-clip-art_415674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776" y="1556792"/>
            <a:ext cx="3762375" cy="37719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Difficulté</a:t>
            </a:r>
            <a:endParaRPr lang="fr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628800"/>
            <a:ext cx="8291264" cy="2592288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fr-FR" sz="2400" dirty="0" smtClean="0"/>
              <a:t>Relisez-vous, à haute voix, à l’envers, en </a:t>
            </a:r>
            <a:r>
              <a:rPr lang="fr-FR" sz="2400" dirty="0"/>
              <a:t>version </a:t>
            </a:r>
            <a:r>
              <a:rPr lang="fr-FR" sz="2400" dirty="0" err="1" smtClean="0"/>
              <a:t>print</a:t>
            </a:r>
            <a:r>
              <a:rPr lang="fr-FR" sz="2400" dirty="0" smtClean="0"/>
              <a:t>…</a:t>
            </a:r>
          </a:p>
          <a:p>
            <a:pPr>
              <a:buFont typeface="Arial" pitchFamily="34" charset="0"/>
              <a:buChar char="•"/>
            </a:pPr>
            <a:r>
              <a:rPr lang="fr-BE" sz="2400" dirty="0" smtClean="0"/>
              <a:t>Faites-vous relire…</a:t>
            </a:r>
            <a:endParaRPr lang="fr-BE" sz="2400" dirty="0"/>
          </a:p>
          <a:p>
            <a:pPr>
              <a:buFont typeface="Arial" pitchFamily="34" charset="0"/>
              <a:buChar char="•"/>
            </a:pPr>
            <a:r>
              <a:rPr lang="fr-FR" sz="2400" dirty="0" smtClean="0"/>
              <a:t>Outils </a:t>
            </a:r>
            <a:r>
              <a:rPr lang="fr-FR" sz="2400" dirty="0"/>
              <a:t>(bêta) :  </a:t>
            </a:r>
            <a:r>
              <a:rPr lang="fr-FR" sz="2400" dirty="0">
                <a:hlinkClick r:id="rId3"/>
              </a:rPr>
              <a:t>http://</a:t>
            </a:r>
            <a:r>
              <a:rPr lang="fr-FR" sz="2400" dirty="0" smtClean="0">
                <a:hlinkClick r:id="rId3"/>
              </a:rPr>
              <a:t>textalyser.net/ </a:t>
            </a:r>
            <a:r>
              <a:rPr lang="fr-FR" sz="2400" dirty="0" smtClean="0"/>
              <a:t> ou </a:t>
            </a:r>
            <a:r>
              <a:rPr lang="fr-FR" sz="2400" dirty="0" smtClean="0">
                <a:hlinkClick r:id="rId4"/>
              </a:rPr>
              <a:t>http</a:t>
            </a:r>
            <a:r>
              <a:rPr lang="fr-FR" sz="2400" dirty="0">
                <a:hlinkClick r:id="rId4"/>
              </a:rPr>
              <a:t>://gunning-fog-index.com/</a:t>
            </a:r>
          </a:p>
          <a:p>
            <a:pPr marL="0" indent="0">
              <a:buNone/>
            </a:pPr>
            <a:endParaRPr lang="fr-BE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745059060"/>
              </p:ext>
            </p:extLst>
          </p:nvPr>
        </p:nvGraphicFramePr>
        <p:xfrm>
          <a:off x="539552" y="4006552"/>
          <a:ext cx="7992888" cy="2590800"/>
        </p:xfrm>
        <a:graphic>
          <a:graphicData uri="http://schemas.openxmlformats.org/drawingml/2006/table">
            <a:tbl>
              <a:tblPr/>
              <a:tblGrid>
                <a:gridCol w="3996444"/>
                <a:gridCol w="3996444"/>
              </a:tblGrid>
              <a:tr h="187455">
                <a:tc>
                  <a:txBody>
                    <a:bodyPr/>
                    <a:lstStyle/>
                    <a:p>
                      <a:endParaRPr lang="fr-BE" sz="16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fr-BE" sz="16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7455">
                <a:tc>
                  <a:txBody>
                    <a:bodyPr/>
                    <a:lstStyle/>
                    <a:p>
                      <a:r>
                        <a:rPr lang="fr-BE" sz="1600" dirty="0"/>
                        <a:t>8-9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BE" sz="1600" dirty="0"/>
                        <a:t>Littérature junior et ado, Paris Match, Elle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7455">
                <a:tc>
                  <a:txBody>
                    <a:bodyPr/>
                    <a:lstStyle/>
                    <a:p>
                      <a:r>
                        <a:rPr lang="fr-BE" sz="1600" dirty="0"/>
                        <a:t>10-11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BE" sz="1600"/>
                        <a:t>Télérama, Libération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8046">
                <a:tc>
                  <a:txBody>
                    <a:bodyPr/>
                    <a:lstStyle/>
                    <a:p>
                      <a:r>
                        <a:rPr lang="fr-BE" sz="1600" dirty="0"/>
                        <a:t>14-15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BE" sz="1600" dirty="0"/>
                        <a:t>Marcel Proust, Le Monde Diplomatique, L’Express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7455">
                <a:tc>
                  <a:txBody>
                    <a:bodyPr/>
                    <a:lstStyle/>
                    <a:p>
                      <a:r>
                        <a:rPr lang="fr-BE" sz="1600" dirty="0"/>
                        <a:t>16-17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BE" sz="1600"/>
                        <a:t>Rapports parlementaires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7455">
                <a:tc>
                  <a:txBody>
                    <a:bodyPr/>
                    <a:lstStyle/>
                    <a:p>
                      <a:r>
                        <a:rPr lang="fr-BE" sz="1600"/>
                        <a:t>17-18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BE" sz="1600"/>
                        <a:t>Article universitaire d’Olivier Ertzscheid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7455">
                <a:tc>
                  <a:txBody>
                    <a:bodyPr/>
                    <a:lstStyle/>
                    <a:p>
                      <a:r>
                        <a:rPr lang="fr-BE" sz="1600" dirty="0"/>
                        <a:t>22 et plus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BE" sz="1600" dirty="0"/>
                        <a:t>Directives européennes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2050" name="Picture 2" descr="http://www.miss-seo-girl.com/wp-content/uploads/2012/08/Indice-gunning-fog.jpg">
            <a:hlinkClick r:id="rId5" tooltip="Indice gunning fog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11760" y="3645024"/>
            <a:ext cx="4844338" cy="648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09733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http://thedevalife.com/wp-content/uploads/2012/05/exercise-or-gym-area-clip-art_415674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776" y="1556792"/>
            <a:ext cx="3762375" cy="37719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Mots-clés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556792"/>
            <a:ext cx="8147248" cy="2620888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fr-BE" sz="2400" dirty="0" smtClean="0"/>
              <a:t>Vérifiez </a:t>
            </a:r>
            <a:r>
              <a:rPr lang="fr-BE" sz="2400" dirty="0"/>
              <a:t>la </a:t>
            </a:r>
            <a:r>
              <a:rPr lang="fr-BE" sz="2400" dirty="0" smtClean="0"/>
              <a:t>présence et, en cas de doute, la densité </a:t>
            </a:r>
            <a:r>
              <a:rPr lang="fr-BE" sz="2400" dirty="0"/>
              <a:t>de vos </a:t>
            </a:r>
            <a:r>
              <a:rPr lang="fr-BE" sz="2400" dirty="0" smtClean="0"/>
              <a:t>mots-clés (outils : keyworddensity.com, outiref.com, webrankinfo.com/outils/)</a:t>
            </a:r>
          </a:p>
          <a:p>
            <a:pPr>
              <a:buFont typeface="Arial" pitchFamily="34" charset="0"/>
              <a:buChar char="•"/>
            </a:pPr>
            <a:r>
              <a:rPr lang="fr-BE" sz="2400" dirty="0"/>
              <a:t>Ecriture « naturelle » (&lt; &gt; spam)</a:t>
            </a:r>
          </a:p>
          <a:p>
            <a:pPr>
              <a:buFont typeface="Arial" pitchFamily="34" charset="0"/>
              <a:buChar char="•"/>
            </a:pPr>
            <a:r>
              <a:rPr lang="fr-BE" sz="2400" dirty="0" smtClean="0"/>
              <a:t>Mise </a:t>
            </a:r>
            <a:r>
              <a:rPr lang="fr-BE" sz="2400" dirty="0"/>
              <a:t>en relief </a:t>
            </a:r>
            <a:r>
              <a:rPr lang="fr-BE" sz="2400" dirty="0" smtClean="0"/>
              <a:t>éventuelle des mots-clés </a:t>
            </a:r>
            <a:endParaRPr lang="fr-BE" sz="2400" dirty="0"/>
          </a:p>
          <a:p>
            <a:pPr>
              <a:buFont typeface="Arial" pitchFamily="34" charset="0"/>
              <a:buChar char="•"/>
            </a:pPr>
            <a:r>
              <a:rPr lang="fr-BE" sz="2400" dirty="0" smtClean="0"/>
              <a:t>Attention particulière aux zones chaudes</a:t>
            </a:r>
          </a:p>
        </p:txBody>
      </p:sp>
      <p:pic>
        <p:nvPicPr>
          <p:cNvPr id="4710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4149080"/>
            <a:ext cx="4793729" cy="271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Local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72708" name="Picture 4" descr="http://eur.i1.yimg.com/eur.yimg.com/i/fr/enc/jpeg/cartes/bc056f0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1916832"/>
            <a:ext cx="5048250" cy="37719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http://thedevalife.com/wp-content/uploads/2012/05/exercise-or-gym-area-clip-art_415674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776" y="1556792"/>
            <a:ext cx="3762375" cy="37719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err="1" smtClean="0"/>
              <a:t>Méta-données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Du recul…</a:t>
            </a:r>
            <a:endParaRPr lang="fr-FR" dirty="0"/>
          </a:p>
        </p:txBody>
      </p:sp>
      <p:pic>
        <p:nvPicPr>
          <p:cNvPr id="46082" name="Picture 2" descr="http://2.bp.blogspot.com/-6oYVcZSwnSc/UGlnuE2IbdI/AAAAAAAAB04/vW89i5nqMxk/s1600/nui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848" y="2204864"/>
            <a:ext cx="2962275" cy="30765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Les principales balises</a:t>
            </a:r>
            <a:endParaRPr lang="fr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4653136"/>
            <a:ext cx="8075240" cy="1473027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fr-BE" sz="2400" dirty="0" smtClean="0"/>
              <a:t>Mots-clés</a:t>
            </a:r>
          </a:p>
          <a:p>
            <a:pPr>
              <a:buFont typeface="Arial" pitchFamily="34" charset="0"/>
              <a:buChar char="•"/>
            </a:pPr>
            <a:r>
              <a:rPr lang="fr-BE" sz="2400" dirty="0" smtClean="0"/>
              <a:t>CTA</a:t>
            </a:r>
            <a:endParaRPr lang="fr-BE" sz="24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628800"/>
            <a:ext cx="5257800" cy="2552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48399770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http://thedevalife.com/wp-content/uploads/2012/05/exercise-or-gym-area-clip-art_415674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776" y="1556792"/>
            <a:ext cx="3762375" cy="37719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Relectures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>
              <a:buFont typeface="Arial" pitchFamily="34" charset="0"/>
              <a:buChar char="•"/>
            </a:pPr>
            <a:r>
              <a:rPr lang="fr-FR" sz="2400" dirty="0"/>
              <a:t>Relire à haute voix</a:t>
            </a:r>
          </a:p>
          <a:p>
            <a:pPr lvl="0">
              <a:buFont typeface="Arial" pitchFamily="34" charset="0"/>
              <a:buChar char="•"/>
            </a:pPr>
            <a:r>
              <a:rPr lang="fr-FR" sz="2400" dirty="0"/>
              <a:t>Relire à l’envers</a:t>
            </a:r>
          </a:p>
          <a:p>
            <a:pPr lvl="0">
              <a:buFont typeface="Arial" pitchFamily="34" charset="0"/>
              <a:buChar char="•"/>
            </a:pPr>
            <a:r>
              <a:rPr lang="fr-FR" sz="2400" dirty="0"/>
              <a:t>Relire à froid</a:t>
            </a:r>
          </a:p>
          <a:p>
            <a:pPr lvl="0">
              <a:buFont typeface="Arial" pitchFamily="34" charset="0"/>
              <a:buChar char="•"/>
            </a:pPr>
            <a:r>
              <a:rPr lang="fr-FR" sz="2400" dirty="0"/>
              <a:t>Relire sans lire</a:t>
            </a:r>
          </a:p>
          <a:p>
            <a:pPr lvl="0">
              <a:buFont typeface="Arial" pitchFamily="34" charset="0"/>
              <a:buChar char="•"/>
            </a:pPr>
            <a:r>
              <a:rPr lang="fr-FR" sz="2400" dirty="0"/>
              <a:t>Relire avec la gomme</a:t>
            </a:r>
          </a:p>
          <a:p>
            <a:pPr lvl="0">
              <a:buFont typeface="Arial" pitchFamily="34" charset="0"/>
              <a:buChar char="•"/>
            </a:pPr>
            <a:r>
              <a:rPr lang="fr-FR" sz="2400" dirty="0"/>
              <a:t>Relire avec le </a:t>
            </a:r>
            <a:r>
              <a:rPr lang="fr-FR" sz="2400" dirty="0" err="1"/>
              <a:t>pipotron</a:t>
            </a:r>
            <a:endParaRPr lang="fr-FR" sz="2400" dirty="0"/>
          </a:p>
          <a:p>
            <a:pPr lvl="0">
              <a:buFont typeface="Arial" pitchFamily="34" charset="0"/>
              <a:buChar char="•"/>
            </a:pPr>
            <a:r>
              <a:rPr lang="fr-FR" sz="2400" dirty="0"/>
              <a:t>Relire avec le générateur de mots clés</a:t>
            </a:r>
          </a:p>
          <a:p>
            <a:endParaRPr lang="fr-BE" sz="2400" dirty="0" smtClean="0"/>
          </a:p>
          <a:p>
            <a:r>
              <a:rPr lang="fr-BE" sz="2400" dirty="0" smtClean="0"/>
              <a:t>Source : Jean-Marc Hardy</a:t>
            </a:r>
            <a:endParaRPr lang="fr-FR" sz="2400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http://www.niffylux.com/components/com_virtuemart/shop_image/product/Feu_vert__4_4cc18decb2bb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35414" y="-27384"/>
            <a:ext cx="2008586" cy="3744416"/>
          </a:xfrm>
          <a:prstGeom prst="rect">
            <a:avLst/>
          </a:prstGeom>
          <a:noFill/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Feu vert ?</a:t>
            </a:r>
            <a:endParaRPr lang="fr-FR" dirty="0"/>
          </a:p>
        </p:txBody>
      </p:sp>
      <p:graphicFrame>
        <p:nvGraphicFramePr>
          <p:cNvPr id="4" name="Tableau 3"/>
          <p:cNvGraphicFramePr>
            <a:graphicFrameLocks noGrp="1"/>
          </p:cNvGraphicFramePr>
          <p:nvPr/>
        </p:nvGraphicFramePr>
        <p:xfrm>
          <a:off x="251522" y="2065955"/>
          <a:ext cx="6768750" cy="3739309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2256250"/>
                <a:gridCol w="2256250"/>
                <a:gridCol w="2256250"/>
              </a:tblGrid>
              <a:tr h="684051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BE" sz="2400" dirty="0" smtClean="0"/>
                    </a:p>
                    <a:p>
                      <a:pPr algn="ctr"/>
                      <a:r>
                        <a:rPr lang="fr-BE" sz="2400" dirty="0" smtClean="0"/>
                        <a:t>Internautes</a:t>
                      </a:r>
                      <a:endParaRPr lang="fr-FR" sz="24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BE" sz="2400" dirty="0" smtClean="0"/>
                    </a:p>
                    <a:p>
                      <a:pPr algn="ctr"/>
                      <a:r>
                        <a:rPr lang="fr-BE" sz="2400" dirty="0" smtClean="0"/>
                        <a:t>SEO</a:t>
                      </a:r>
                      <a:endParaRPr lang="fr-FR" sz="24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940201">
                <a:tc>
                  <a:txBody>
                    <a:bodyPr/>
                    <a:lstStyle/>
                    <a:p>
                      <a:pPr algn="l"/>
                      <a:r>
                        <a:rPr lang="fr-BE" sz="2400" b="1" dirty="0" smtClean="0">
                          <a:solidFill>
                            <a:schemeClr val="bg1"/>
                          </a:solidFill>
                        </a:rPr>
                        <a:t>Contenu utile</a:t>
                      </a:r>
                      <a:endParaRPr lang="fr-FR" sz="2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988074">
                <a:tc>
                  <a:txBody>
                    <a:bodyPr/>
                    <a:lstStyle/>
                    <a:p>
                      <a:pPr algn="l"/>
                      <a:r>
                        <a:rPr lang="fr-BE" sz="2400" b="1" dirty="0" smtClean="0">
                          <a:solidFill>
                            <a:schemeClr val="bg1"/>
                          </a:solidFill>
                        </a:rPr>
                        <a:t>Langage approprié</a:t>
                      </a:r>
                      <a:endParaRPr lang="fr-FR" sz="2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988074">
                <a:tc>
                  <a:txBody>
                    <a:bodyPr/>
                    <a:lstStyle/>
                    <a:p>
                      <a:pPr algn="l"/>
                      <a:r>
                        <a:rPr lang="fr-BE" sz="2400" b="1" dirty="0" smtClean="0">
                          <a:solidFill>
                            <a:schemeClr val="bg1"/>
                          </a:solidFill>
                        </a:rPr>
                        <a:t>Lisibilité renforcée</a:t>
                      </a:r>
                      <a:endParaRPr lang="fr-FR" sz="2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  <p:sp>
        <p:nvSpPr>
          <p:cNvPr id="6" name="Étoile à 5 branches 5"/>
          <p:cNvSpPr/>
          <p:nvPr/>
        </p:nvSpPr>
        <p:spPr>
          <a:xfrm>
            <a:off x="3203848" y="2996952"/>
            <a:ext cx="864096" cy="72008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Étoile à 5 branches 6"/>
          <p:cNvSpPr/>
          <p:nvPr/>
        </p:nvSpPr>
        <p:spPr>
          <a:xfrm>
            <a:off x="3203848" y="4941168"/>
            <a:ext cx="864096" cy="72008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Étoile à 5 branches 7"/>
          <p:cNvSpPr/>
          <p:nvPr/>
        </p:nvSpPr>
        <p:spPr>
          <a:xfrm>
            <a:off x="3203848" y="4005064"/>
            <a:ext cx="864096" cy="72008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Étoile à 5 branches 10"/>
          <p:cNvSpPr/>
          <p:nvPr/>
        </p:nvSpPr>
        <p:spPr>
          <a:xfrm>
            <a:off x="5508104" y="4941168"/>
            <a:ext cx="864096" cy="72008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Étoile à 5 branches 13"/>
          <p:cNvSpPr/>
          <p:nvPr/>
        </p:nvSpPr>
        <p:spPr>
          <a:xfrm>
            <a:off x="5508104" y="2996952"/>
            <a:ext cx="864096" cy="72008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Étoile à 5 branches 14"/>
          <p:cNvSpPr/>
          <p:nvPr/>
        </p:nvSpPr>
        <p:spPr>
          <a:xfrm>
            <a:off x="5508104" y="4005064"/>
            <a:ext cx="864096" cy="72008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Check-list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tests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6563072" cy="4525963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fr-BE" sz="2400" dirty="0" smtClean="0"/>
              <a:t>Testez le front end sur </a:t>
            </a:r>
            <a:r>
              <a:rPr lang="fr-BE" sz="2400" dirty="0"/>
              <a:t>différents </a:t>
            </a:r>
            <a:r>
              <a:rPr lang="fr-BE" sz="2400" dirty="0" smtClean="0"/>
              <a:t>navigateurs (images, liens, mise en page, zones chaudes…)</a:t>
            </a:r>
          </a:p>
          <a:p>
            <a:pPr>
              <a:buFont typeface="Arial" pitchFamily="34" charset="0"/>
              <a:buChar char="•"/>
            </a:pPr>
            <a:r>
              <a:rPr lang="fr-BE" sz="2400" dirty="0" smtClean="0"/>
              <a:t>Demandez un feedback à d’autres personnes </a:t>
            </a:r>
            <a:endParaRPr lang="fr-BE" sz="2400" dirty="0"/>
          </a:p>
          <a:p>
            <a:pPr>
              <a:buFont typeface="Arial" pitchFamily="34" charset="0"/>
              <a:buChar char="•"/>
            </a:pPr>
            <a:r>
              <a:rPr lang="fr-BE" sz="2400" dirty="0"/>
              <a:t>Faire </a:t>
            </a:r>
            <a:r>
              <a:rPr lang="fr-BE" sz="2400" dirty="0" smtClean="0"/>
              <a:t>de </a:t>
            </a:r>
            <a:r>
              <a:rPr lang="fr-BE" sz="2400" dirty="0"/>
              <a:t>l’A/B </a:t>
            </a:r>
            <a:r>
              <a:rPr lang="fr-BE" sz="2400" dirty="0" err="1"/>
              <a:t>testing</a:t>
            </a:r>
            <a:r>
              <a:rPr lang="fr-BE" sz="2400" dirty="0"/>
              <a:t> si possible (voir Google </a:t>
            </a:r>
            <a:r>
              <a:rPr lang="fr-BE" sz="2400" dirty="0" err="1"/>
              <a:t>Website</a:t>
            </a:r>
            <a:r>
              <a:rPr lang="fr-BE" sz="2400" dirty="0"/>
              <a:t> </a:t>
            </a:r>
            <a:r>
              <a:rPr lang="fr-BE" sz="2400" dirty="0" smtClean="0"/>
              <a:t>Optimiser</a:t>
            </a:r>
            <a:r>
              <a:rPr lang="fr-BE" sz="2400" dirty="0"/>
              <a:t>) , </a:t>
            </a:r>
            <a:endParaRPr lang="fr-BE" sz="2400" dirty="0" smtClean="0"/>
          </a:p>
          <a:p>
            <a:pPr>
              <a:buFont typeface="Arial" pitchFamily="34" charset="0"/>
              <a:buChar char="•"/>
            </a:pPr>
            <a:r>
              <a:rPr lang="fr-BE" sz="2400" dirty="0" err="1" smtClean="0"/>
              <a:t>Geek</a:t>
            </a:r>
            <a:r>
              <a:rPr lang="fr-BE" sz="2400" dirty="0" smtClean="0"/>
              <a:t> ? Admirez vos contenus comme un moteur (spider-simulator.com</a:t>
            </a:r>
            <a:r>
              <a:rPr lang="fr-BE" sz="2400" dirty="0"/>
              <a:t>, </a:t>
            </a:r>
            <a:r>
              <a:rPr lang="fr-BE" sz="2400" dirty="0" smtClean="0"/>
              <a:t>webconfs.com/search-engine-spider-simulator.php</a:t>
            </a:r>
            <a:r>
              <a:rPr lang="fr-BE" sz="2400" dirty="0"/>
              <a:t>, </a:t>
            </a:r>
            <a:r>
              <a:rPr lang="fr-BE" sz="2400" dirty="0" smtClean="0"/>
              <a:t>seochat.com/</a:t>
            </a:r>
            <a:r>
              <a:rPr lang="fr-BE" sz="2400" dirty="0" err="1" smtClean="0"/>
              <a:t>seo</a:t>
            </a:r>
            <a:r>
              <a:rPr lang="fr-BE" sz="2400" dirty="0" smtClean="0"/>
              <a:t>-</a:t>
            </a:r>
            <a:r>
              <a:rPr lang="fr-BE" sz="2400" dirty="0" err="1" smtClean="0"/>
              <a:t>tools</a:t>
            </a:r>
            <a:r>
              <a:rPr lang="fr-BE" sz="2400" dirty="0" smtClean="0"/>
              <a:t>/spider-simulator…)</a:t>
            </a:r>
            <a:endParaRPr lang="fr-FR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SEO-Browser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1628800"/>
            <a:ext cx="7002363" cy="4711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b="1" dirty="0">
                <a:hlinkClick r:id="rId2"/>
              </a:rPr>
              <a:t>11 Things To Ask Yourself When Optimizing Content</a:t>
            </a:r>
            <a:endParaRPr lang="en-US" b="1" dirty="0"/>
          </a:p>
          <a:p>
            <a:r>
              <a:rPr lang="en-US" dirty="0"/>
              <a:t>Sep 25, 2012 at 12:29pm ET by </a:t>
            </a:r>
            <a:r>
              <a:rPr lang="en-US" dirty="0">
                <a:hlinkClick r:id="rId3"/>
              </a:rPr>
              <a:t>Jenny </a:t>
            </a:r>
            <a:r>
              <a:rPr lang="en-US" dirty="0" err="1">
                <a:hlinkClick r:id="rId3"/>
              </a:rPr>
              <a:t>Halasz</a:t>
            </a:r>
            <a:r>
              <a:rPr lang="en-US" dirty="0"/>
              <a:t> </a:t>
            </a:r>
          </a:p>
          <a:p>
            <a:r>
              <a:rPr lang="en-US" dirty="0"/>
              <a:t>inShare176 </a:t>
            </a:r>
          </a:p>
          <a:p>
            <a:r>
              <a:rPr lang="en-US" dirty="0"/>
              <a:t>A client asked me the other day why we were optimizing his software for Los Angeles, when he’s located in Raleigh, NC. In explaining the reason to him, I realized that a basic guideline for optimizing pages is long overdue. I’ve developed the following flow chart and explanation in response.</a:t>
            </a:r>
          </a:p>
          <a:p>
            <a:r>
              <a:rPr lang="en-US" b="1" dirty="0" err="1"/>
              <a:t>Theming</a:t>
            </a:r>
            <a:r>
              <a:rPr lang="en-US" b="1" dirty="0"/>
              <a:t> Content</a:t>
            </a:r>
          </a:p>
          <a:p>
            <a:r>
              <a:rPr lang="en-US" dirty="0"/>
              <a:t>The first question you need to ask yourself when optimizing a page is, </a:t>
            </a:r>
            <a:r>
              <a:rPr lang="en-US" i="1" dirty="0"/>
              <a:t>What is the Page About?</a:t>
            </a:r>
            <a:endParaRPr lang="en-US" dirty="0"/>
          </a:p>
          <a:p>
            <a:r>
              <a:rPr lang="en-US" dirty="0"/>
              <a:t>If you can’t answer this or your answer is a keyword, then maybe you shouldn’t be building the page. Seriously. You need the page to be about something in order for it to have value on your website.</a:t>
            </a:r>
          </a:p>
          <a:p>
            <a:r>
              <a:rPr lang="en-US" dirty="0"/>
              <a:t>In the case of my client, the page was about a conference in Los Angeles where the company was going to exhibit. It’s starting to make sense now, isn’t it? Specifically, the page was about a single type of software it sells. Let’s call it Software A.</a:t>
            </a:r>
          </a:p>
          <a:p>
            <a:r>
              <a:rPr lang="en-US" b="1" dirty="0"/>
              <a:t>Putting Content Into Context</a:t>
            </a:r>
          </a:p>
          <a:p>
            <a:r>
              <a:rPr lang="en-US" dirty="0"/>
              <a:t>The second question you need to ask yourself is, </a:t>
            </a:r>
            <a:r>
              <a:rPr lang="en-US" i="1" dirty="0"/>
              <a:t>What is the Purpose of This Page?</a:t>
            </a:r>
            <a:endParaRPr lang="en-US" dirty="0"/>
          </a:p>
          <a:p>
            <a:r>
              <a:rPr lang="en-US" dirty="0"/>
              <a:t>Is it news, a press release, a blog post, an educational piece, a sales piece? What are your goals with the page?</a:t>
            </a:r>
          </a:p>
          <a:p>
            <a:r>
              <a:rPr lang="en-US" dirty="0"/>
              <a:t>In my client’s case, the goal was to announce that it would be at the event and give a little bit of background about Software A. I’d call it a press release.</a:t>
            </a:r>
          </a:p>
          <a:p>
            <a:r>
              <a:rPr lang="en-US" b="1" dirty="0"/>
              <a:t>Consider Content Timing</a:t>
            </a:r>
          </a:p>
          <a:p>
            <a:r>
              <a:rPr lang="en-US" dirty="0"/>
              <a:t>The third consideration is: </a:t>
            </a:r>
            <a:r>
              <a:rPr lang="en-US" i="1" dirty="0"/>
              <a:t>How long will this content remain relevant?</a:t>
            </a:r>
            <a:endParaRPr lang="en-US" dirty="0"/>
          </a:p>
          <a:p>
            <a:r>
              <a:rPr lang="en-US" dirty="0"/>
              <a:t>Is it an educational piece that will always be useful?</a:t>
            </a:r>
          </a:p>
          <a:p>
            <a:r>
              <a:rPr lang="en-US" dirty="0"/>
              <a:t>Is it a product explanation that will be relevant until the next version comes out?</a:t>
            </a:r>
          </a:p>
          <a:p>
            <a:r>
              <a:rPr lang="en-US" dirty="0"/>
              <a:t>Is it a news item that will always be interesting?</a:t>
            </a:r>
          </a:p>
          <a:p>
            <a:r>
              <a:rPr lang="en-US" dirty="0"/>
              <a:t>Is it an event that will recur?</a:t>
            </a:r>
          </a:p>
          <a:p>
            <a:r>
              <a:rPr lang="en-US" dirty="0"/>
              <a:t>In my client’s case, the page was about an event that would happen once (next week, in fact) and then be over.</a:t>
            </a:r>
          </a:p>
          <a:p>
            <a:r>
              <a:rPr lang="en-US" b="1" dirty="0"/>
              <a:t>Content Optimization</a:t>
            </a:r>
          </a:p>
          <a:p>
            <a:r>
              <a:rPr lang="en-US" dirty="0"/>
              <a:t>Finally, we get to optimization for search. Given the other questions you’ve asked, what makes sense for optimization?</a:t>
            </a:r>
          </a:p>
          <a:p>
            <a:r>
              <a:rPr lang="en-US" dirty="0"/>
              <a:t>Are there relevant keywords to use?</a:t>
            </a:r>
          </a:p>
          <a:p>
            <a:r>
              <a:rPr lang="en-US" dirty="0"/>
              <a:t>Should you include links to other content?</a:t>
            </a:r>
          </a:p>
          <a:p>
            <a:r>
              <a:rPr lang="en-US" dirty="0"/>
              <a:t>What should the Title, Description and Heading say?</a:t>
            </a:r>
          </a:p>
          <a:p>
            <a:r>
              <a:rPr lang="en-US" b="1" dirty="0"/>
              <a:t>Making Decisions</a:t>
            </a:r>
          </a:p>
          <a:p>
            <a:r>
              <a:rPr lang="en-US" dirty="0"/>
              <a:t>The answer is, it depends. Don’t apply a one-size-fits-all method to your optimization. Sometimes it doesn’t make sense to even put keywords on a page. Sometimes a few well-optimized links are all you need. Either way, the answer is common sense.</a:t>
            </a:r>
          </a:p>
          <a:p>
            <a:r>
              <a:rPr lang="en-US" dirty="0"/>
              <a:t>In my client’s case, they were putting out a news item about a conference for Software A in LA next week. I chose two key phrases in the text and linked them back to Software A’s pages. I chose a Title and Heading that read something like, “Company Presents Software A at Conference.” Anything beyond that would have been overkill.</a:t>
            </a:r>
          </a:p>
          <a:p>
            <a:r>
              <a:rPr lang="en-US" dirty="0"/>
              <a:t>So next time you’re wondering how to optimize a page, first use the handy chart below.</a:t>
            </a:r>
          </a:p>
          <a:p>
            <a:r>
              <a:rPr lang="en-US" dirty="0"/>
              <a:t>Consider Topic, Purpose, and Timing</a:t>
            </a:r>
          </a:p>
          <a:p>
            <a:r>
              <a:rPr lang="en-US" dirty="0"/>
              <a:t>Keep in mind, this isn’t a prix fixe meal where you can choose one salad, one entree and one dessert. Good optimization isn’t done that way.</a:t>
            </a:r>
          </a:p>
          <a:p>
            <a:r>
              <a:rPr lang="en-US" dirty="0"/>
              <a:t>Great optimization is more like a four course a’ la carte meal, where you carefully select each element based on what you know about your users. Just throw a few crumbs in every now and then for the search engines.</a:t>
            </a:r>
          </a:p>
          <a:p>
            <a:endParaRPr lang="fr-FR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err="1" smtClean="0"/>
              <a:t>Video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7338" y="1669504"/>
            <a:ext cx="6029325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…pour simplifier</a:t>
            </a:r>
            <a:endParaRPr lang="fr-FR" dirty="0"/>
          </a:p>
        </p:txBody>
      </p:sp>
      <p:pic>
        <p:nvPicPr>
          <p:cNvPr id="55298" name="Picture 2" descr="http://24.media.tumblr.com/tumblr_mdptbvPEa51qkxrtro1_5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9872" y="1772816"/>
            <a:ext cx="2566814" cy="413399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http://thedevalife.com/wp-content/uploads/2012/05/exercise-or-gym-area-clip-art_415674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776" y="1556792"/>
            <a:ext cx="3762375" cy="37719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39552" y="836711"/>
            <a:ext cx="8147248" cy="4968553"/>
          </a:xfrm>
          <a:solidFill>
            <a:schemeClr val="tx1"/>
          </a:solidFill>
        </p:spPr>
        <p:txBody>
          <a:bodyPr/>
          <a:lstStyle/>
          <a:p>
            <a:endParaRPr lang="fr-FR" dirty="0"/>
          </a:p>
        </p:txBody>
      </p:sp>
      <p:pic>
        <p:nvPicPr>
          <p:cNvPr id="5" name="Picture 2" descr="http://m.japan-expo.com/images/_cc/1207/contenu/evt/bref/bre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1772816"/>
            <a:ext cx="2945054" cy="4165149"/>
          </a:xfrm>
          <a:prstGeom prst="rect">
            <a:avLst/>
          </a:prstGeom>
          <a:noFill/>
        </p:spPr>
      </p:pic>
      <p:sp>
        <p:nvSpPr>
          <p:cNvPr id="6" name="ZoneTexte 5"/>
          <p:cNvSpPr txBox="1"/>
          <p:nvPr/>
        </p:nvSpPr>
        <p:spPr>
          <a:xfrm>
            <a:off x="1259632" y="5805264"/>
            <a:ext cx="640871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Pause</a:t>
            </a:r>
            <a:endParaRPr lang="fr-FR" dirty="0"/>
          </a:p>
        </p:txBody>
      </p:sp>
      <p:pic>
        <p:nvPicPr>
          <p:cNvPr id="3" name="Picture 2" descr="http://www.f4festivals.com/funbull/funny-pictures/Funny-Pictures/Break-Time-34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1840" y="1916832"/>
            <a:ext cx="3143250" cy="37719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Agenda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ERGONOMIE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47738" y="1495425"/>
            <a:ext cx="7248525" cy="386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osteo-le-brusc-six-fours.wifeo.com/images/d/dev/devant-ord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216" y="2204864"/>
            <a:ext cx="2627784" cy="2816747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dirty="0" smtClean="0"/>
              <a:t>12 règles d’ergonomie web</a:t>
            </a:r>
            <a:endParaRPr lang="fr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340768"/>
            <a:ext cx="6264696" cy="5517232"/>
          </a:xfrm>
        </p:spPr>
        <p:txBody>
          <a:bodyPr>
            <a:normAutofit lnSpcReduction="10000"/>
          </a:bodyPr>
          <a:lstStyle/>
          <a:p>
            <a:pPr>
              <a:buFont typeface="Arial" pitchFamily="34" charset="0"/>
              <a:buChar char="•"/>
            </a:pPr>
            <a:r>
              <a:rPr lang="fr-BE" sz="2000" dirty="0" smtClean="0"/>
              <a:t>Architecture : le site est bien rangé</a:t>
            </a:r>
          </a:p>
          <a:p>
            <a:pPr>
              <a:buFont typeface="Arial" pitchFamily="34" charset="0"/>
              <a:buChar char="•"/>
            </a:pPr>
            <a:r>
              <a:rPr lang="fr-BE" sz="2000" dirty="0" smtClean="0"/>
              <a:t>Optimisation visuelle : la page est </a:t>
            </a:r>
            <a:r>
              <a:rPr lang="fr-BE" sz="2000" dirty="0"/>
              <a:t>bien </a:t>
            </a:r>
            <a:r>
              <a:rPr lang="fr-BE" sz="2000" dirty="0" smtClean="0"/>
              <a:t>rangée</a:t>
            </a:r>
          </a:p>
          <a:p>
            <a:pPr>
              <a:buFont typeface="Arial" pitchFamily="34" charset="0"/>
              <a:buChar char="•"/>
            </a:pPr>
            <a:r>
              <a:rPr lang="fr-BE" sz="2000" dirty="0" smtClean="0"/>
              <a:t>Cohérence : le site capitalise sur l’apprentissage interne</a:t>
            </a:r>
          </a:p>
          <a:p>
            <a:pPr>
              <a:buFont typeface="Arial" pitchFamily="34" charset="0"/>
              <a:buChar char="•"/>
            </a:pPr>
            <a:r>
              <a:rPr lang="fr-BE" sz="2000" dirty="0" smtClean="0"/>
              <a:t>Conventions : le site capitalise sur l’apprentissage externe</a:t>
            </a:r>
          </a:p>
          <a:p>
            <a:pPr>
              <a:buFont typeface="Arial" pitchFamily="34" charset="0"/>
              <a:buChar char="•"/>
            </a:pPr>
            <a:r>
              <a:rPr lang="fr-BE" sz="2000" dirty="0" smtClean="0"/>
              <a:t>Information : le site informe l’internaute et lui répond (conversation)</a:t>
            </a:r>
          </a:p>
          <a:p>
            <a:pPr>
              <a:buFont typeface="Arial" pitchFamily="34" charset="0"/>
              <a:buChar char="•"/>
            </a:pPr>
            <a:r>
              <a:rPr lang="fr-BE" sz="2000" dirty="0" smtClean="0"/>
              <a:t>Compréhension : les mots et symboles sont minutieusement choisis</a:t>
            </a:r>
          </a:p>
          <a:p>
            <a:pPr>
              <a:buFont typeface="Arial" pitchFamily="34" charset="0"/>
              <a:buChar char="•"/>
            </a:pPr>
            <a:r>
              <a:rPr lang="fr-BE" sz="2000" dirty="0" smtClean="0"/>
              <a:t>Assistance : le site aide et dirige l’internaute</a:t>
            </a:r>
          </a:p>
          <a:p>
            <a:pPr>
              <a:buFont typeface="Arial" pitchFamily="34" charset="0"/>
              <a:buChar char="•"/>
            </a:pPr>
            <a:r>
              <a:rPr lang="fr-BE" sz="2000" dirty="0" smtClean="0"/>
              <a:t>Gestion des erreurs : le site prévoit que l’internaute se trompe</a:t>
            </a:r>
          </a:p>
          <a:p>
            <a:pPr>
              <a:buFont typeface="Arial" pitchFamily="34" charset="0"/>
              <a:buChar char="•"/>
            </a:pPr>
            <a:r>
              <a:rPr lang="fr-BE" sz="2000" dirty="0" smtClean="0"/>
              <a:t>Rapidité : l’internaute ne perd pas son temps</a:t>
            </a:r>
          </a:p>
          <a:p>
            <a:pPr>
              <a:buFont typeface="Arial" pitchFamily="34" charset="0"/>
              <a:buChar char="•"/>
            </a:pPr>
            <a:r>
              <a:rPr lang="fr-BE" sz="2000" dirty="0" smtClean="0"/>
              <a:t>Liberté : c’est l’internaute qui commande</a:t>
            </a:r>
          </a:p>
          <a:p>
            <a:pPr>
              <a:buFont typeface="Arial" pitchFamily="34" charset="0"/>
              <a:buChar char="•"/>
            </a:pPr>
            <a:r>
              <a:rPr lang="fr-BE" sz="2000" dirty="0" smtClean="0"/>
              <a:t>Accessibilité : le site est facile d’accès pour tous</a:t>
            </a:r>
          </a:p>
          <a:p>
            <a:pPr>
              <a:buFont typeface="Arial" pitchFamily="34" charset="0"/>
              <a:buChar char="•"/>
            </a:pPr>
            <a:r>
              <a:rPr lang="fr-BE" sz="2000" dirty="0" smtClean="0"/>
              <a:t>Satisfaction de votre internaute</a:t>
            </a:r>
            <a:endParaRPr lang="fr-BE" sz="2000" dirty="0"/>
          </a:p>
          <a:p>
            <a:endParaRPr lang="fr-BE" sz="2000" dirty="0"/>
          </a:p>
        </p:txBody>
      </p:sp>
      <p:sp>
        <p:nvSpPr>
          <p:cNvPr id="4" name="ZoneTexte 3"/>
          <p:cNvSpPr txBox="1"/>
          <p:nvPr/>
        </p:nvSpPr>
        <p:spPr>
          <a:xfrm>
            <a:off x="662372" y="6608385"/>
            <a:ext cx="49897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200" dirty="0" smtClean="0"/>
              <a:t>Source : Elie </a:t>
            </a:r>
            <a:r>
              <a:rPr lang="fr-BE" sz="1200" dirty="0" err="1" smtClean="0"/>
              <a:t>Sloïm</a:t>
            </a:r>
            <a:r>
              <a:rPr lang="fr-BE" sz="1200" dirty="0" smtClean="0"/>
              <a:t>, « Ergonomie web », </a:t>
            </a:r>
            <a:r>
              <a:rPr lang="fr-BE" sz="1200" dirty="0" err="1" smtClean="0"/>
              <a:t>Eyrolles</a:t>
            </a:r>
            <a:r>
              <a:rPr lang="fr-BE" sz="1200" dirty="0" smtClean="0"/>
              <a:t>, 2012</a:t>
            </a:r>
            <a:endParaRPr lang="fr-FR" sz="1200" dirty="0"/>
          </a:p>
        </p:txBody>
      </p:sp>
    </p:spTree>
    <p:extLst>
      <p:ext uri="{BB962C8B-B14F-4D97-AF65-F5344CB8AC3E}">
        <p14:creationId xmlns:p14="http://schemas.microsoft.com/office/powerpoint/2010/main" xmlns="" val="455972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Lecture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xavierdegraux - modèle de présentation">
  <a:themeElements>
    <a:clrScheme name="Débit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ffice Classique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Mé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xavierdegraux - modèle de présentation</Template>
  <TotalTime>892</TotalTime>
  <Words>932</Words>
  <Application>Microsoft Office PowerPoint</Application>
  <PresentationFormat>Affichage à l'écran (4:3)</PresentationFormat>
  <Paragraphs>190</Paragraphs>
  <Slides>42</Slides>
  <Notes>16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42</vt:i4>
      </vt:variant>
    </vt:vector>
  </HeadingPairs>
  <TitlesOfParts>
    <vt:vector size="43" baseType="lpstr">
      <vt:lpstr>xavierdegraux - modèle de présentation</vt:lpstr>
      <vt:lpstr>Optimiser</vt:lpstr>
      <vt:lpstr>Méthode</vt:lpstr>
      <vt:lpstr>Du recul…</vt:lpstr>
      <vt:lpstr>…pour simplifier</vt:lpstr>
      <vt:lpstr>Agenda</vt:lpstr>
      <vt:lpstr>ERGONOMIE</vt:lpstr>
      <vt:lpstr>Diapositive 8</vt:lpstr>
      <vt:lpstr>12 règles d’ergonomie web</vt:lpstr>
      <vt:lpstr>Lecture</vt:lpstr>
      <vt:lpstr>Vitesse</vt:lpstr>
      <vt:lpstr>               « Balayabilité »</vt:lpstr>
      <vt:lpstr>Lecture en F</vt:lpstr>
      <vt:lpstr>Perte d’attention</vt:lpstr>
      <vt:lpstr>Capacité de mémorisation</vt:lpstr>
      <vt:lpstr>Ligne de flottaison</vt:lpstr>
      <vt:lpstr>Rédaction</vt:lpstr>
      <vt:lpstr>12 règles d’écriture web</vt:lpstr>
      <vt:lpstr>Auto-suffisance</vt:lpstr>
      <vt:lpstr>Principes d’écriture web</vt:lpstr>
      <vt:lpstr>Principales balises html</vt:lpstr>
      <vt:lpstr>Diapositive 22</vt:lpstr>
      <vt:lpstr>Longueur</vt:lpstr>
      <vt:lpstr>Diapositive 24</vt:lpstr>
      <vt:lpstr>Difficulté</vt:lpstr>
      <vt:lpstr>Diapositive 26</vt:lpstr>
      <vt:lpstr>Mots-clés</vt:lpstr>
      <vt:lpstr>Local</vt:lpstr>
      <vt:lpstr>Diapositive 29</vt:lpstr>
      <vt:lpstr>Méta-données</vt:lpstr>
      <vt:lpstr>Les principales balises</vt:lpstr>
      <vt:lpstr>Diapositive 32</vt:lpstr>
      <vt:lpstr>Relectures</vt:lpstr>
      <vt:lpstr>Feu vert ?</vt:lpstr>
      <vt:lpstr>Check-list</vt:lpstr>
      <vt:lpstr>tests</vt:lpstr>
      <vt:lpstr>Diapositive 37</vt:lpstr>
      <vt:lpstr>SEO-Browser</vt:lpstr>
      <vt:lpstr>Diapositive 39</vt:lpstr>
      <vt:lpstr>Video</vt:lpstr>
      <vt:lpstr>Diapositive 41</vt:lpstr>
      <vt:lpstr>Diapositive 42</vt:lpstr>
      <vt:lpstr>Pause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2</dc:title>
  <dc:creator>Xavier Degraux</dc:creator>
  <cp:lastModifiedBy>Xavier Degraux</cp:lastModifiedBy>
  <cp:revision>65</cp:revision>
  <dcterms:created xsi:type="dcterms:W3CDTF">2013-02-24T15:49:24Z</dcterms:created>
  <dcterms:modified xsi:type="dcterms:W3CDTF">2013-03-14T21:19:07Z</dcterms:modified>
</cp:coreProperties>
</file>