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5" r:id="rId4"/>
    <p:sldId id="258" r:id="rId5"/>
    <p:sldId id="271" r:id="rId6"/>
    <p:sldId id="267" r:id="rId7"/>
    <p:sldId id="260" r:id="rId8"/>
    <p:sldId id="273" r:id="rId9"/>
    <p:sldId id="269" r:id="rId10"/>
    <p:sldId id="268" r:id="rId11"/>
    <p:sldId id="263" r:id="rId12"/>
    <p:sldId id="264" r:id="rId13"/>
    <p:sldId id="266" r:id="rId14"/>
    <p:sldId id="270" r:id="rId15"/>
    <p:sldId id="259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667" autoAdjust="0"/>
  </p:normalViewPr>
  <p:slideViewPr>
    <p:cSldViewPr>
      <p:cViewPr varScale="1">
        <p:scale>
          <a:sx n="59" d="100"/>
          <a:sy n="59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C490A1-E30A-4A61-925D-ABA293127A8E}" type="datetimeFigureOut">
              <a:rPr lang="fr-FR" smtClean="0"/>
              <a:pPr/>
              <a:t>14/03/2013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7AB7A-DFDE-4769-AD5B-3249FEF1577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Appât</a:t>
            </a:r>
            <a:r>
              <a:rPr lang="fr-BE" baseline="0" dirty="0" smtClean="0"/>
              <a:t> :</a:t>
            </a:r>
          </a:p>
          <a:p>
            <a:r>
              <a:rPr lang="fr-BE" baseline="0" dirty="0" smtClean="0"/>
              <a:t>Message :</a:t>
            </a:r>
          </a:p>
          <a:p>
            <a:r>
              <a:rPr lang="fr-BE" baseline="0" dirty="0" smtClean="0"/>
              <a:t>Bénéfice :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7AB7A-DFDE-4769-AD5B-3249FEF15772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Picture Marketing</a:t>
            </a:r>
          </a:p>
          <a:p>
            <a:r>
              <a:rPr lang="fr-BE" dirty="0" smtClean="0"/>
              <a:t>Visual content</a:t>
            </a:r>
          </a:p>
          <a:p>
            <a:endParaRPr lang="fr-BE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7AB7A-DFDE-4769-AD5B-3249FEF15772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dirty="0" smtClean="0"/>
              <a:t>- Attributs « </a:t>
            </a:r>
            <a:r>
              <a:rPr lang="fr-BE" dirty="0" err="1" smtClean="0"/>
              <a:t>longdesc</a:t>
            </a:r>
            <a:r>
              <a:rPr lang="fr-BE" dirty="0" smtClean="0"/>
              <a:t> », « </a:t>
            </a:r>
            <a:r>
              <a:rPr lang="fr-BE" dirty="0" err="1" smtClean="0"/>
              <a:t>name</a:t>
            </a:r>
            <a:r>
              <a:rPr lang="fr-BE" dirty="0" smtClean="0"/>
              <a:t> » et « </a:t>
            </a:r>
            <a:r>
              <a:rPr lang="fr-BE" dirty="0" err="1" smtClean="0"/>
              <a:t>title</a:t>
            </a:r>
            <a:r>
              <a:rPr lang="fr-BE" dirty="0" smtClean="0"/>
              <a:t> » des images non pris en compte par Google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BE" dirty="0" smtClean="0"/>
              <a:t>Si galerie photos ou si vous êtes photographe, artiste, etc. (et donc PAS si vous illustrez du contenu éditorial), contentez-vous d’une image par page et optimisez le texte de la page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BE" baseline="0" dirty="0" smtClean="0"/>
              <a:t> </a:t>
            </a:r>
            <a:r>
              <a:rPr lang="fr-BE" dirty="0" smtClean="0"/>
              <a:t>Si image accessible via un lien, soignez le texte du lien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7AB7A-DFDE-4769-AD5B-3249FEF15772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0F15-B625-4157-B0A5-3784FB241968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0F15-B625-4157-B0A5-3784FB241968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3568" y="1052736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fr-BE" dirty="0" smtClean="0"/>
              <a:t>Illustrer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653136"/>
            <a:ext cx="6440760" cy="864096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BE" dirty="0" smtClean="0"/>
              <a:t>Client</a:t>
            </a:r>
          </a:p>
          <a:p>
            <a:r>
              <a:rPr lang="fr-BE" dirty="0" smtClean="0"/>
              <a:t>Date 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 hasCustomPrompt="1"/>
          </p:nvPr>
        </p:nvSpPr>
        <p:spPr>
          <a:xfrm>
            <a:off x="3635896" y="5661024"/>
            <a:ext cx="1728192" cy="432272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fr-BE" dirty="0" smtClean="0"/>
              <a:t>@</a:t>
            </a:r>
            <a:r>
              <a:rPr lang="fr-BE" dirty="0" err="1" smtClean="0"/>
              <a:t>xdegraux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FAC4-3A8C-460D-9A59-CDCCCE13921F}" type="datetimeFigureOut">
              <a:rPr lang="fr-FR" smtClean="0"/>
              <a:pPr/>
              <a:t>14/03/2013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0E09B-AA1A-4302-9F96-B8FEB5E218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FAC4-3A8C-460D-9A59-CDCCCE13921F}" type="datetimeFigureOut">
              <a:rPr lang="fr-FR" smtClean="0"/>
              <a:pPr/>
              <a:t>14/03/2013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0E09B-AA1A-4302-9F96-B8FEB5E218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DE718-4B44-4FE3-8DA3-B2C2ABA0E8F6}" type="datetimeFigureOut">
              <a:rPr lang="fr-BE" smtClean="0"/>
              <a:pPr/>
              <a:t>14-03-13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13C84-7D8E-4BBD-B74E-768465B29A45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3562071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None/>
              <a:defRPr lang="fr-FR" sz="1200" smtClean="0"/>
            </a:lvl1pPr>
          </a:lstStyle>
          <a:p>
            <a:pPr lvl="0"/>
            <a:r>
              <a:rPr lang="fr-FR" sz="1200" smtClean="0">
                <a:latin typeface="Calibri"/>
                <a:ea typeface="Times New Roman"/>
                <a:cs typeface="Times New Roman"/>
              </a:rPr>
              <a:t>; illustrer (enjeux, trucs et astuces…) </a:t>
            </a:r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FAC4-3A8C-460D-9A59-CDCCCE13921F}" type="datetimeFigureOut">
              <a:rPr lang="fr-FR" smtClean="0"/>
              <a:pPr/>
              <a:t>14/03/2013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0E09B-AA1A-4302-9F96-B8FEB5E218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FAC4-3A8C-460D-9A59-CDCCCE13921F}" type="datetimeFigureOut">
              <a:rPr lang="fr-FR" smtClean="0"/>
              <a:pPr/>
              <a:t>14/03/2013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0E09B-AA1A-4302-9F96-B8FEB5E218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FAC4-3A8C-460D-9A59-CDCCCE13921F}" type="datetimeFigureOut">
              <a:rPr lang="fr-FR" smtClean="0"/>
              <a:pPr/>
              <a:t>14/03/2013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0E09B-AA1A-4302-9F96-B8FEB5E218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FAC4-3A8C-460D-9A59-CDCCCE13921F}" type="datetimeFigureOut">
              <a:rPr lang="fr-FR" smtClean="0"/>
              <a:pPr/>
              <a:t>14/03/2013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0E09B-AA1A-4302-9F96-B8FEB5E218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FAC4-3A8C-460D-9A59-CDCCCE13921F}" type="datetimeFigureOut">
              <a:rPr lang="fr-FR" smtClean="0"/>
              <a:pPr/>
              <a:t>14/03/2013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0E09B-AA1A-4302-9F96-B8FEB5E218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FAC4-3A8C-460D-9A59-CDCCCE13921F}" type="datetimeFigureOut">
              <a:rPr lang="fr-FR" smtClean="0"/>
              <a:pPr/>
              <a:t>14/03/2013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0E09B-AA1A-4302-9F96-B8FEB5E218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FAC4-3A8C-460D-9A59-CDCCCE13921F}" type="datetimeFigureOut">
              <a:rPr lang="fr-FR" smtClean="0"/>
              <a:pPr/>
              <a:t>14/03/2013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0E09B-AA1A-4302-9F96-B8FEB5E218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BFAC4-3A8C-460D-9A59-CDCCCE13921F}" type="datetimeFigureOut">
              <a:rPr lang="fr-FR" smtClean="0"/>
              <a:pPr/>
              <a:t>14/03/2013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0E09B-AA1A-4302-9F96-B8FEB5E218D5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 descr="200x200 logo xd complet - Copy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172400" y="6021288"/>
            <a:ext cx="836712" cy="8367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" TargetMode="External"/><Relationship Id="rId2" Type="http://schemas.openxmlformats.org/officeDocument/2006/relationships/hyperlink" Target="http://creativecommons.org/about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smtClean="0"/>
              <a:t>Illustrer</a:t>
            </a:r>
            <a:endParaRPr lang="fr-FR" dirty="0"/>
          </a:p>
        </p:txBody>
      </p:sp>
      <p:pic>
        <p:nvPicPr>
          <p:cNvPr id="1026" name="Picture 2" descr="C:\Users\Xavier\Desktop\Contenus à ajouter ds folders xavierdegraux.be\IMG_11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9374" y="2708920"/>
            <a:ext cx="5654290" cy="36870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La </a:t>
            </a:r>
            <a:r>
              <a:rPr lang="fr-BE" dirty="0" err="1" smtClean="0"/>
              <a:t>video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a6.idata.over-blog.com/4/39/33/48/gif_Logo_Panneau_Danger_a.gif"/>
          <p:cNvPicPr>
            <a:picLocks noChangeAspect="1" noChangeArrowheads="1"/>
          </p:cNvPicPr>
          <p:nvPr/>
        </p:nvPicPr>
        <p:blipFill>
          <a:blip r:embed="rId2" cstate="print">
            <a:lum bright="72000" contrast="-6000"/>
          </a:blip>
          <a:srcRect/>
          <a:stretch>
            <a:fillRect/>
          </a:stretch>
        </p:blipFill>
        <p:spPr bwMode="auto">
          <a:xfrm>
            <a:off x="2627784" y="3212976"/>
            <a:ext cx="3875620" cy="345638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La vidéo (1/2)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fr-BE" sz="2400" dirty="0"/>
              <a:t>Nom du fichier avec mots-clés précis et descriptifs, avec tirets</a:t>
            </a:r>
          </a:p>
          <a:p>
            <a:pPr>
              <a:buFont typeface="Arial" pitchFamily="34" charset="0"/>
              <a:buChar char="•"/>
            </a:pPr>
            <a:r>
              <a:rPr lang="fr-BE" sz="2400" dirty="0" smtClean="0"/>
              <a:t>Méta(données) : titre et descriptif, avec mots-clés et nom de domaine </a:t>
            </a:r>
          </a:p>
          <a:p>
            <a:pPr>
              <a:buFont typeface="Arial" pitchFamily="34" charset="0"/>
              <a:buChar char="•"/>
            </a:pPr>
            <a:r>
              <a:rPr lang="fr-BE" sz="2400" dirty="0"/>
              <a:t>Marquez vos vidéos (logo, </a:t>
            </a:r>
            <a:r>
              <a:rPr lang="fr-BE" sz="2400" dirty="0" err="1"/>
              <a:t>etc</a:t>
            </a:r>
            <a:r>
              <a:rPr lang="fr-BE" sz="2400" dirty="0"/>
              <a:t>…)</a:t>
            </a:r>
          </a:p>
          <a:p>
            <a:pPr>
              <a:buFont typeface="Arial" pitchFamily="34" charset="0"/>
              <a:buChar char="•"/>
            </a:pPr>
            <a:r>
              <a:rPr lang="fr-BE" sz="2400" dirty="0"/>
              <a:t>Ajouter un lien dans l’image vers votre site (et dans url si possible</a:t>
            </a:r>
            <a:r>
              <a:rPr lang="fr-BE" sz="24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fr-BE" sz="2400" dirty="0" smtClean="0"/>
              <a:t>Soignez la qualité de la bande son (reconnaissance vocale) et la netteté de l’image (reconnaissance formes et couleurs)</a:t>
            </a:r>
          </a:p>
          <a:p>
            <a:pPr>
              <a:buFont typeface="Arial" pitchFamily="34" charset="0"/>
              <a:buChar char="•"/>
            </a:pPr>
            <a:endParaRPr lang="fr-BE" sz="2400" dirty="0"/>
          </a:p>
          <a:p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xmlns="" val="2202569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6.idata.over-blog.com/4/39/33/48/gif_Logo_Panneau_Danger_a.gif"/>
          <p:cNvPicPr>
            <a:picLocks noChangeAspect="1" noChangeArrowheads="1"/>
          </p:cNvPicPr>
          <p:nvPr/>
        </p:nvPicPr>
        <p:blipFill>
          <a:blip r:embed="rId2" cstate="print">
            <a:lum bright="72000" contrast="-6000"/>
          </a:blip>
          <a:srcRect/>
          <a:stretch>
            <a:fillRect/>
          </a:stretch>
        </p:blipFill>
        <p:spPr bwMode="auto">
          <a:xfrm>
            <a:off x="2699792" y="3401616"/>
            <a:ext cx="3875620" cy="345638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La vidéo (2/2)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fr-BE" sz="2400" dirty="0"/>
              <a:t>Soignez les textes des liens qui vont lancer la </a:t>
            </a:r>
            <a:r>
              <a:rPr lang="fr-BE" sz="2400" dirty="0" smtClean="0"/>
              <a:t>vidéo</a:t>
            </a:r>
            <a:endParaRPr lang="fr-BE" sz="2400" dirty="0"/>
          </a:p>
          <a:p>
            <a:pPr>
              <a:buFont typeface="Arial" pitchFamily="34" charset="0"/>
              <a:buChar char="•"/>
            </a:pPr>
            <a:r>
              <a:rPr lang="fr-BE" sz="2400" dirty="0" smtClean="0"/>
              <a:t>Intégrez </a:t>
            </a:r>
            <a:r>
              <a:rPr lang="fr-BE" sz="2400" dirty="0"/>
              <a:t>la vidéo dans une page avec texte </a:t>
            </a:r>
            <a:r>
              <a:rPr lang="fr-BE" sz="2400" dirty="0" smtClean="0"/>
              <a:t>optimisé / enrichi, </a:t>
            </a:r>
            <a:r>
              <a:rPr lang="fr-BE" sz="2400" dirty="0"/>
              <a:t>voire une retranscription</a:t>
            </a:r>
          </a:p>
          <a:p>
            <a:pPr>
              <a:buFont typeface="Arial" pitchFamily="34" charset="0"/>
              <a:buChar char="•"/>
            </a:pPr>
            <a:r>
              <a:rPr lang="fr-BE" sz="2400" dirty="0" err="1"/>
              <a:t>YouTube</a:t>
            </a:r>
            <a:r>
              <a:rPr lang="fr-BE" sz="2400" dirty="0"/>
              <a:t> adore les sous-titres…</a:t>
            </a:r>
          </a:p>
          <a:p>
            <a:pPr>
              <a:buFont typeface="Arial" pitchFamily="34" charset="0"/>
              <a:buChar char="•"/>
            </a:pPr>
            <a:r>
              <a:rPr lang="fr-BE" sz="2400" dirty="0"/>
              <a:t>Si vous avez </a:t>
            </a:r>
            <a:r>
              <a:rPr lang="fr-BE" sz="2400" dirty="0" err="1"/>
              <a:t>bcp</a:t>
            </a:r>
            <a:r>
              <a:rPr lang="fr-BE" sz="2400" dirty="0"/>
              <a:t> de vidéos, centralisez-les et indexez-les (avec bons textes descriptifs) dans un </a:t>
            </a:r>
            <a:r>
              <a:rPr lang="fr-BE" sz="2400" dirty="0" err="1"/>
              <a:t>sitemap</a:t>
            </a:r>
            <a:r>
              <a:rPr lang="fr-BE" sz="2400" dirty="0"/>
              <a:t> spécifique</a:t>
            </a:r>
          </a:p>
          <a:p>
            <a:pPr>
              <a:buFont typeface="Arial" pitchFamily="34" charset="0"/>
              <a:buChar char="•"/>
            </a:pPr>
            <a:r>
              <a:rPr lang="fr-BE" sz="2400" dirty="0"/>
              <a:t>Encouragez le partage et les commentaires (et l’abonnement à la </a:t>
            </a:r>
            <a:r>
              <a:rPr lang="fr-BE" sz="2400" dirty="0" smtClean="0"/>
              <a:t>chaîne YT par exemple)</a:t>
            </a:r>
            <a:endParaRPr lang="fr-BE" sz="2400" dirty="0"/>
          </a:p>
          <a:p>
            <a:pPr>
              <a:buFont typeface="Arial" pitchFamily="34" charset="0"/>
              <a:buChar char="•"/>
            </a:pPr>
            <a:r>
              <a:rPr lang="fr-BE" sz="2400" dirty="0"/>
              <a:t>(En html5 : les balises </a:t>
            </a:r>
            <a:r>
              <a:rPr lang="fr-BE" sz="2400" dirty="0" err="1"/>
              <a:t>video</a:t>
            </a:r>
            <a:r>
              <a:rPr lang="fr-BE" sz="2400" dirty="0"/>
              <a:t> et audio indiquent du contenu multimédia)</a:t>
            </a:r>
          </a:p>
          <a:p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xmlns="" val="1083460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thedevalife.com/wp-content/uploads/2012/05/exercise-or-gym-area-clip-art_41567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556792"/>
            <a:ext cx="3762375" cy="3771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836711"/>
            <a:ext cx="8147248" cy="4968553"/>
          </a:xfrm>
          <a:solidFill>
            <a:schemeClr val="tx1"/>
          </a:solidFill>
        </p:spPr>
        <p:txBody>
          <a:bodyPr/>
          <a:lstStyle/>
          <a:p>
            <a:endParaRPr lang="fr-FR" dirty="0"/>
          </a:p>
        </p:txBody>
      </p:sp>
      <p:pic>
        <p:nvPicPr>
          <p:cNvPr id="5" name="Picture 2" descr="http://m.japan-expo.com/images/_cc/1207/contenu/evt/bref/bre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772816"/>
            <a:ext cx="2945054" cy="4165149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1259632" y="5805264"/>
            <a:ext cx="64087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Pause</a:t>
            </a:r>
            <a:endParaRPr lang="fr-FR" dirty="0"/>
          </a:p>
        </p:txBody>
      </p:sp>
      <p:pic>
        <p:nvPicPr>
          <p:cNvPr id="1026" name="Picture 2" descr="http://www.chat-mignon.com/photos/chaton-qui-s-et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00808"/>
            <a:ext cx="5143500" cy="3429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Agenda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Critères</a:t>
            </a:r>
            <a:endParaRPr lang="fr-FR" dirty="0"/>
          </a:p>
        </p:txBody>
      </p:sp>
      <p:pic>
        <p:nvPicPr>
          <p:cNvPr id="22530" name="Picture 2" descr="http://www.coacheloquence.com/wp-content/uploads/2012/08/micro_tend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420888"/>
            <a:ext cx="2857500" cy="2266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Pourquoi du contenu visuel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484784"/>
            <a:ext cx="5256584" cy="4641379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fr-BE" sz="2400" dirty="0" err="1" smtClean="0"/>
              <a:t>Infobésité</a:t>
            </a:r>
            <a:r>
              <a:rPr lang="fr-BE" sz="2400" dirty="0" smtClean="0"/>
              <a:t> (1 image = 1.000 mots)</a:t>
            </a:r>
          </a:p>
          <a:p>
            <a:pPr>
              <a:buFont typeface="Arial" pitchFamily="34" charset="0"/>
              <a:buChar char="•"/>
            </a:pPr>
            <a:r>
              <a:rPr lang="fr-BE" sz="2400" dirty="0" smtClean="0"/>
              <a:t>Déclencheur émotionnel  = </a:t>
            </a:r>
            <a:r>
              <a:rPr lang="fr-BE" sz="2400" dirty="0" err="1" smtClean="0"/>
              <a:t>tx</a:t>
            </a:r>
            <a:r>
              <a:rPr lang="fr-BE" sz="2400" dirty="0" smtClean="0"/>
              <a:t> d’engagement </a:t>
            </a:r>
            <a:r>
              <a:rPr lang="fr-BE" sz="2400" dirty="0"/>
              <a:t>important </a:t>
            </a:r>
            <a:r>
              <a:rPr lang="fr-BE" sz="2400" dirty="0" smtClean="0"/>
              <a:t>(Partage 4X &gt; textes)</a:t>
            </a:r>
          </a:p>
          <a:p>
            <a:pPr>
              <a:buFont typeface="Arial" pitchFamily="34" charset="0"/>
              <a:buChar char="•"/>
            </a:pPr>
            <a:r>
              <a:rPr lang="fr-BE" sz="2400" dirty="0" smtClean="0"/>
              <a:t>Surf en mobilité… et équipements &gt; 5MP</a:t>
            </a:r>
          </a:p>
          <a:p>
            <a:pPr>
              <a:buFont typeface="Arial" pitchFamily="34" charset="0"/>
              <a:buChar char="•"/>
            </a:pPr>
            <a:r>
              <a:rPr lang="fr-BE" sz="2400" dirty="0" smtClean="0"/>
              <a:t>Habitudes de socialisation</a:t>
            </a:r>
          </a:p>
          <a:p>
            <a:pPr>
              <a:buFont typeface="Arial" pitchFamily="34" charset="0"/>
              <a:buChar char="•"/>
            </a:pPr>
            <a:r>
              <a:rPr lang="fr-BE" sz="2400" dirty="0" smtClean="0"/>
              <a:t>Images = 5% des recherches Google Images / Vidéos = 14% SERP </a:t>
            </a:r>
            <a:r>
              <a:rPr lang="fr-BE" sz="2400" dirty="0" err="1" smtClean="0"/>
              <a:t>univ</a:t>
            </a:r>
            <a:r>
              <a:rPr lang="fr-BE" sz="24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fr-BE" sz="2400" dirty="0"/>
              <a:t>SEO (Balise </a:t>
            </a:r>
            <a:r>
              <a:rPr lang="fr-BE" sz="2400" dirty="0" err="1" smtClean="0"/>
              <a:t>alt</a:t>
            </a:r>
            <a:r>
              <a:rPr lang="fr-BE" sz="2400" dirty="0" smtClean="0"/>
              <a:t>, renforcement PR par vidéo)</a:t>
            </a:r>
          </a:p>
          <a:p>
            <a:endParaRPr lang="fr-FR" dirty="0"/>
          </a:p>
        </p:txBody>
      </p:sp>
      <p:pic>
        <p:nvPicPr>
          <p:cNvPr id="1026" name="Picture 2" descr="https://fbcdn-sphotos-a-a.akamaihd.net/hphotos-ak-snc6/285675_564418206904669_2118820930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196752"/>
            <a:ext cx="3240360" cy="2430270"/>
          </a:xfrm>
          <a:prstGeom prst="rect">
            <a:avLst/>
          </a:prstGeom>
          <a:noFill/>
        </p:spPr>
      </p:pic>
      <p:pic>
        <p:nvPicPr>
          <p:cNvPr id="2050" name="Picture 2" descr="C:\Users\Xavier\Desktop\Contenus à ajouter ds folders xavierdegraux.be\601283_419989031426180_1025750925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7044" y="3501008"/>
            <a:ext cx="3353468" cy="2502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socially sorted visual content infograph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0"/>
            <a:ext cx="1711241" cy="115565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L’Image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6.idata.over-blog.com/4/39/33/48/gif_Logo_Panneau_Danger_a.gif"/>
          <p:cNvPicPr>
            <a:picLocks noChangeAspect="1" noChangeArrowheads="1"/>
          </p:cNvPicPr>
          <p:nvPr/>
        </p:nvPicPr>
        <p:blipFill>
          <a:blip r:embed="rId3" cstate="print">
            <a:lum bright="72000" contrast="-6000"/>
          </a:blip>
          <a:srcRect/>
          <a:stretch>
            <a:fillRect/>
          </a:stretch>
        </p:blipFill>
        <p:spPr bwMode="auto">
          <a:xfrm>
            <a:off x="2627784" y="3356992"/>
            <a:ext cx="3875620" cy="345638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404665"/>
            <a:ext cx="7918648" cy="1512167"/>
          </a:xfrm>
        </p:spPr>
        <p:txBody>
          <a:bodyPr/>
          <a:lstStyle/>
          <a:p>
            <a:r>
              <a:rPr lang="fr-BE" dirty="0" smtClean="0"/>
              <a:t>L’image</a:t>
            </a:r>
            <a:endParaRPr lang="fr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8496944" cy="4248472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fr-BE" dirty="0" smtClean="0">
                <a:solidFill>
                  <a:schemeClr val="tx1"/>
                </a:solidFill>
              </a:rPr>
              <a:t>  Fichier avec nom explicite au départ (mot-clé-avec-tirets-largeurxhauteur.jpg)</a:t>
            </a:r>
          </a:p>
          <a:p>
            <a:pPr algn="l">
              <a:buFont typeface="Arial" pitchFamily="34" charset="0"/>
              <a:buChar char="•"/>
            </a:pPr>
            <a:r>
              <a:rPr lang="fr-BE" dirty="0" smtClean="0">
                <a:solidFill>
                  <a:schemeClr val="tx1"/>
                </a:solidFill>
              </a:rPr>
              <a:t> Informative et, de préférence, humaine </a:t>
            </a:r>
          </a:p>
          <a:p>
            <a:pPr algn="l">
              <a:buFont typeface="Arial" pitchFamily="34" charset="0"/>
              <a:buChar char="•"/>
            </a:pPr>
            <a:r>
              <a:rPr lang="fr-BE" dirty="0" smtClean="0">
                <a:solidFill>
                  <a:schemeClr val="tx1"/>
                </a:solidFill>
              </a:rPr>
              <a:t> Adaptée : photos, </a:t>
            </a:r>
            <a:r>
              <a:rPr lang="fr-BE" dirty="0" err="1" smtClean="0">
                <a:solidFill>
                  <a:schemeClr val="tx1"/>
                </a:solidFill>
              </a:rPr>
              <a:t>gifs</a:t>
            </a:r>
            <a:r>
              <a:rPr lang="fr-BE" dirty="0" smtClean="0">
                <a:solidFill>
                  <a:schemeClr val="tx1"/>
                </a:solidFill>
              </a:rPr>
              <a:t> animés, captures d’écrans, schémas, graphiques (</a:t>
            </a:r>
            <a:r>
              <a:rPr lang="fr-BE" dirty="0" err="1" smtClean="0">
                <a:solidFill>
                  <a:schemeClr val="tx1"/>
                </a:solidFill>
              </a:rPr>
              <a:t>charts</a:t>
            </a:r>
            <a:r>
              <a:rPr lang="fr-BE" dirty="0" smtClean="0">
                <a:solidFill>
                  <a:schemeClr val="tx1"/>
                </a:solidFill>
              </a:rPr>
              <a:t>), infographies, </a:t>
            </a:r>
            <a:r>
              <a:rPr lang="fr-BE" dirty="0" err="1" smtClean="0">
                <a:solidFill>
                  <a:schemeClr val="tx1"/>
                </a:solidFill>
              </a:rPr>
              <a:t>slides</a:t>
            </a:r>
            <a:r>
              <a:rPr lang="fr-BE" dirty="0" smtClean="0">
                <a:solidFill>
                  <a:schemeClr val="tx1"/>
                </a:solidFill>
              </a:rPr>
              <a:t>, </a:t>
            </a:r>
            <a:r>
              <a:rPr lang="fr-BE" dirty="0" err="1" smtClean="0">
                <a:solidFill>
                  <a:schemeClr val="tx1"/>
                </a:solidFill>
              </a:rPr>
              <a:t>artwork</a:t>
            </a:r>
            <a:r>
              <a:rPr lang="fr-BE" dirty="0" smtClean="0">
                <a:solidFill>
                  <a:schemeClr val="tx1"/>
                </a:solidFill>
              </a:rPr>
              <a:t>, mémé, CTA....</a:t>
            </a:r>
          </a:p>
          <a:p>
            <a:pPr algn="l">
              <a:buFont typeface="Arial" pitchFamily="34" charset="0"/>
              <a:buChar char="•"/>
            </a:pPr>
            <a:r>
              <a:rPr lang="fr-BE" dirty="0" smtClean="0">
                <a:solidFill>
                  <a:schemeClr val="tx1"/>
                </a:solidFill>
              </a:rPr>
              <a:t> Accompagnée d’une légende descriptive avec mots-clés (balise Alt = 10 mots) </a:t>
            </a:r>
          </a:p>
          <a:p>
            <a:pPr algn="l">
              <a:buFont typeface="Arial" pitchFamily="34" charset="0"/>
              <a:buChar char="•"/>
            </a:pPr>
            <a:r>
              <a:rPr lang="fr-BE" dirty="0" smtClean="0">
                <a:solidFill>
                  <a:schemeClr val="tx1"/>
                </a:solidFill>
              </a:rPr>
              <a:t> Copyrightée : achat ou libre de droit (gare aux </a:t>
            </a:r>
            <a:r>
              <a:rPr lang="fr-BE" dirty="0" err="1" smtClean="0">
                <a:solidFill>
                  <a:schemeClr val="tx1"/>
                </a:solidFill>
              </a:rPr>
              <a:t>watermarks</a:t>
            </a:r>
            <a:r>
              <a:rPr lang="fr-BE" dirty="0" smtClean="0">
                <a:solidFill>
                  <a:schemeClr val="tx1"/>
                </a:solidFill>
              </a:rPr>
              <a:t> et aux services de reverse </a:t>
            </a:r>
            <a:r>
              <a:rPr lang="fr-BE" dirty="0" err="1" smtClean="0">
                <a:solidFill>
                  <a:schemeClr val="tx1"/>
                </a:solidFill>
              </a:rPr>
              <a:t>search</a:t>
            </a:r>
            <a:r>
              <a:rPr lang="fr-BE" dirty="0" smtClean="0">
                <a:solidFill>
                  <a:schemeClr val="tx1"/>
                </a:solidFill>
              </a:rPr>
              <a:t> </a:t>
            </a:r>
            <a:r>
              <a:rPr lang="fr-BE" dirty="0" err="1" smtClean="0">
                <a:solidFill>
                  <a:schemeClr val="tx1"/>
                </a:solidFill>
              </a:rPr>
              <a:t>engine</a:t>
            </a:r>
            <a:r>
              <a:rPr lang="fr-BE" dirty="0" smtClean="0">
                <a:solidFill>
                  <a:schemeClr val="tx1"/>
                </a:solidFill>
              </a:rPr>
              <a:t> comme tineye.com), y compris sur les réseaux sociaux</a:t>
            </a:r>
          </a:p>
          <a:p>
            <a:pPr algn="l">
              <a:buFont typeface="Arial" pitchFamily="34" charset="0"/>
              <a:buChar char="•"/>
            </a:pPr>
            <a:endParaRPr lang="fr-BE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6166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Flickr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Many</a:t>
            </a:r>
            <a:r>
              <a:rPr lang="fr-FR" dirty="0"/>
              <a:t> </a:t>
            </a:r>
            <a:r>
              <a:rPr lang="fr-FR" dirty="0" err="1"/>
              <a:t>photographers</a:t>
            </a:r>
            <a:r>
              <a:rPr lang="fr-FR" dirty="0"/>
              <a:t> </a:t>
            </a:r>
            <a:r>
              <a:rPr lang="fr-FR" dirty="0" err="1"/>
              <a:t>share</a:t>
            </a:r>
            <a:r>
              <a:rPr lang="fr-FR" dirty="0"/>
              <a:t> </a:t>
            </a:r>
            <a:r>
              <a:rPr lang="fr-FR" dirty="0" err="1"/>
              <a:t>their</a:t>
            </a:r>
            <a:r>
              <a:rPr lang="fr-FR" dirty="0"/>
              <a:t> </a:t>
            </a:r>
            <a:r>
              <a:rPr lang="fr-FR" dirty="0" err="1"/>
              <a:t>work</a:t>
            </a:r>
            <a:r>
              <a:rPr lang="fr-FR" dirty="0"/>
              <a:t> </a:t>
            </a:r>
            <a:r>
              <a:rPr lang="fr-FR" dirty="0" err="1"/>
              <a:t>under</a:t>
            </a:r>
            <a:r>
              <a:rPr lang="fr-FR" dirty="0"/>
              <a:t> a </a:t>
            </a:r>
            <a:r>
              <a:rPr lang="fr-FR" dirty="0" err="1">
                <a:hlinkClick r:id="rId2"/>
              </a:rPr>
              <a:t>Creative</a:t>
            </a:r>
            <a:r>
              <a:rPr lang="fr-FR" dirty="0">
                <a:hlinkClick r:id="rId2"/>
              </a:rPr>
              <a:t> Commons</a:t>
            </a:r>
            <a:r>
              <a:rPr lang="fr-FR" dirty="0"/>
              <a:t> </a:t>
            </a:r>
            <a:r>
              <a:rPr lang="fr-FR" dirty="0" err="1"/>
              <a:t>license</a:t>
            </a:r>
            <a:r>
              <a:rPr lang="fr-FR" dirty="0"/>
              <a:t>, 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allows</a:t>
            </a:r>
            <a:r>
              <a:rPr lang="fr-FR" dirty="0"/>
              <a:t> </a:t>
            </a:r>
            <a:r>
              <a:rPr lang="fr-FR" dirty="0" err="1"/>
              <a:t>others</a:t>
            </a:r>
            <a:r>
              <a:rPr lang="fr-FR" dirty="0"/>
              <a:t> to use an image </a:t>
            </a:r>
            <a:r>
              <a:rPr lang="fr-FR" dirty="0" err="1"/>
              <a:t>provided</a:t>
            </a:r>
            <a:r>
              <a:rPr lang="fr-FR" dirty="0"/>
              <a:t> </a:t>
            </a:r>
            <a:r>
              <a:rPr lang="fr-FR" dirty="0" err="1"/>
              <a:t>they</a:t>
            </a:r>
            <a:r>
              <a:rPr lang="fr-FR" dirty="0"/>
              <a:t> </a:t>
            </a:r>
            <a:r>
              <a:rPr lang="fr-FR" dirty="0" err="1"/>
              <a:t>give</a:t>
            </a:r>
            <a:r>
              <a:rPr lang="fr-FR" dirty="0"/>
              <a:t> </a:t>
            </a:r>
            <a:r>
              <a:rPr lang="fr-FR" dirty="0" err="1"/>
              <a:t>credit</a:t>
            </a:r>
            <a:r>
              <a:rPr lang="fr-FR" dirty="0"/>
              <a:t> to the </a:t>
            </a:r>
            <a:r>
              <a:rPr lang="fr-FR" dirty="0" err="1"/>
              <a:t>person</a:t>
            </a:r>
            <a:r>
              <a:rPr lang="fr-FR" dirty="0"/>
              <a:t> </a:t>
            </a:r>
            <a:r>
              <a:rPr lang="fr-FR" dirty="0" err="1"/>
              <a:t>who</a:t>
            </a:r>
            <a:r>
              <a:rPr lang="fr-FR" dirty="0"/>
              <a:t> </a:t>
            </a:r>
            <a:r>
              <a:rPr lang="fr-FR" dirty="0" err="1"/>
              <a:t>created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. </a:t>
            </a:r>
            <a:r>
              <a:rPr lang="fr-FR" dirty="0" err="1"/>
              <a:t>Brewer</a:t>
            </a:r>
            <a:r>
              <a:rPr lang="fr-FR" dirty="0"/>
              <a:t> </a:t>
            </a:r>
            <a:r>
              <a:rPr lang="fr-FR" dirty="0" err="1"/>
              <a:t>recommends</a:t>
            </a:r>
            <a:r>
              <a:rPr lang="fr-FR" dirty="0"/>
              <a:t> </a:t>
            </a:r>
            <a:r>
              <a:rPr lang="fr-FR" dirty="0" err="1"/>
              <a:t>searching</a:t>
            </a:r>
            <a:r>
              <a:rPr lang="fr-FR" dirty="0"/>
              <a:t> photo-sharing site </a:t>
            </a:r>
            <a:r>
              <a:rPr lang="fr-FR" dirty="0" err="1">
                <a:hlinkClick r:id="rId3"/>
              </a:rPr>
              <a:t>Flickr</a:t>
            </a:r>
            <a:r>
              <a:rPr lang="fr-FR" dirty="0"/>
              <a:t>.</a:t>
            </a:r>
          </a:p>
          <a:p>
            <a:r>
              <a:rPr lang="fr-FR" dirty="0"/>
              <a:t>On </a:t>
            </a:r>
            <a:r>
              <a:rPr lang="fr-FR" dirty="0" err="1"/>
              <a:t>Flickr</a:t>
            </a:r>
            <a:r>
              <a:rPr lang="fr-FR" dirty="0"/>
              <a:t>, </a:t>
            </a:r>
            <a:r>
              <a:rPr lang="fr-FR" dirty="0" err="1"/>
              <a:t>he</a:t>
            </a:r>
            <a:r>
              <a:rPr lang="fr-FR" dirty="0"/>
              <a:t> </a:t>
            </a:r>
            <a:r>
              <a:rPr lang="fr-FR" dirty="0" err="1"/>
              <a:t>says</a:t>
            </a:r>
            <a:r>
              <a:rPr lang="fr-FR" dirty="0"/>
              <a:t>, </a:t>
            </a:r>
            <a:r>
              <a:rPr lang="fr-FR" dirty="0" err="1"/>
              <a:t>follow</a:t>
            </a:r>
            <a:r>
              <a:rPr lang="fr-FR" dirty="0"/>
              <a:t> </a:t>
            </a:r>
            <a:r>
              <a:rPr lang="fr-FR" dirty="0" err="1"/>
              <a:t>these</a:t>
            </a:r>
            <a:r>
              <a:rPr lang="fr-FR" dirty="0"/>
              <a:t> </a:t>
            </a:r>
            <a:r>
              <a:rPr lang="fr-FR" dirty="0" err="1"/>
              <a:t>steps</a:t>
            </a:r>
            <a:r>
              <a:rPr lang="fr-FR" dirty="0"/>
              <a:t>: • Enter a description of the </a:t>
            </a:r>
            <a:r>
              <a:rPr lang="fr-FR" dirty="0" err="1"/>
              <a:t>kind</a:t>
            </a:r>
            <a:r>
              <a:rPr lang="fr-FR" dirty="0"/>
              <a:t> of image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want</a:t>
            </a:r>
            <a:r>
              <a:rPr lang="fr-FR" dirty="0"/>
              <a:t> in the </a:t>
            </a:r>
            <a:r>
              <a:rPr lang="fr-FR" dirty="0" err="1"/>
              <a:t>Flickr</a:t>
            </a:r>
            <a:r>
              <a:rPr lang="fr-FR" dirty="0"/>
              <a:t> </a:t>
            </a:r>
            <a:r>
              <a:rPr lang="fr-FR" dirty="0" err="1"/>
              <a:t>search</a:t>
            </a:r>
            <a:r>
              <a:rPr lang="fr-FR" dirty="0"/>
              <a:t> box and hit “return” or “</a:t>
            </a:r>
            <a:r>
              <a:rPr lang="fr-FR" dirty="0" err="1"/>
              <a:t>search</a:t>
            </a:r>
            <a:r>
              <a:rPr lang="fr-FR" dirty="0"/>
              <a:t>,” </a:t>
            </a:r>
            <a:r>
              <a:rPr lang="fr-FR" dirty="0" err="1"/>
              <a:t>then</a:t>
            </a:r>
            <a:r>
              <a:rPr lang="fr-FR" dirty="0"/>
              <a:t> click on the “</a:t>
            </a:r>
            <a:r>
              <a:rPr lang="fr-FR" dirty="0" err="1"/>
              <a:t>advanced</a:t>
            </a:r>
            <a:r>
              <a:rPr lang="fr-FR" dirty="0"/>
              <a:t> </a:t>
            </a:r>
            <a:r>
              <a:rPr lang="fr-FR" dirty="0" err="1"/>
              <a:t>search</a:t>
            </a:r>
            <a:r>
              <a:rPr lang="fr-FR" dirty="0"/>
              <a:t> </a:t>
            </a:r>
            <a:r>
              <a:rPr lang="fr-FR" dirty="0" err="1"/>
              <a:t>link</a:t>
            </a:r>
            <a:r>
              <a:rPr lang="fr-FR" dirty="0"/>
              <a:t>”</a:t>
            </a:r>
          </a:p>
          <a:p>
            <a:r>
              <a:rPr lang="fr-FR" dirty="0"/>
              <a:t>• Scroll down to the </a:t>
            </a:r>
            <a:r>
              <a:rPr lang="fr-FR" dirty="0" err="1"/>
              <a:t>bottom</a:t>
            </a:r>
            <a:r>
              <a:rPr lang="fr-FR" dirty="0"/>
              <a:t> of the page </a:t>
            </a:r>
            <a:r>
              <a:rPr lang="fr-FR" dirty="0" err="1"/>
              <a:t>where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see</a:t>
            </a:r>
            <a:r>
              <a:rPr lang="fr-FR" dirty="0"/>
              <a:t> the </a:t>
            </a:r>
            <a:r>
              <a:rPr lang="fr-FR" dirty="0" err="1"/>
              <a:t>Creative</a:t>
            </a:r>
            <a:r>
              <a:rPr lang="fr-FR" dirty="0"/>
              <a:t> Commons </a:t>
            </a:r>
            <a:r>
              <a:rPr lang="fr-FR" dirty="0" err="1"/>
              <a:t>details</a:t>
            </a:r>
            <a:endParaRPr lang="fr-FR" dirty="0"/>
          </a:p>
          <a:p>
            <a:r>
              <a:rPr lang="fr-FR" dirty="0"/>
              <a:t>• Check the boxes to </a:t>
            </a:r>
            <a:r>
              <a:rPr lang="fr-FR" dirty="0" err="1"/>
              <a:t>specify</a:t>
            </a:r>
            <a:r>
              <a:rPr lang="fr-FR" dirty="0"/>
              <a:t> the type of </a:t>
            </a:r>
            <a:r>
              <a:rPr lang="fr-FR" dirty="0" err="1"/>
              <a:t>Creative</a:t>
            </a:r>
            <a:r>
              <a:rPr lang="fr-FR" dirty="0"/>
              <a:t> Commons </a:t>
            </a:r>
            <a:r>
              <a:rPr lang="fr-FR" dirty="0" err="1"/>
              <a:t>license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meets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needs</a:t>
            </a:r>
            <a:r>
              <a:rPr lang="fr-FR" dirty="0"/>
              <a:t>. "For </a:t>
            </a:r>
            <a:r>
              <a:rPr lang="fr-FR" dirty="0" err="1"/>
              <a:t>example</a:t>
            </a:r>
            <a:r>
              <a:rPr lang="fr-FR" dirty="0"/>
              <a:t>, if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want</a:t>
            </a:r>
            <a:r>
              <a:rPr lang="fr-FR" dirty="0"/>
              <a:t> to </a:t>
            </a:r>
            <a:r>
              <a:rPr lang="fr-FR" dirty="0" err="1"/>
              <a:t>crop</a:t>
            </a:r>
            <a:r>
              <a:rPr lang="fr-FR" dirty="0"/>
              <a:t> the </a:t>
            </a:r>
            <a:r>
              <a:rPr lang="fr-FR" dirty="0" err="1"/>
              <a:t>picture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need</a:t>
            </a:r>
            <a:r>
              <a:rPr lang="fr-FR" dirty="0"/>
              <a:t> to click the option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reads</a:t>
            </a:r>
            <a:r>
              <a:rPr lang="fr-FR" dirty="0"/>
              <a:t> "</a:t>
            </a:r>
            <a:r>
              <a:rPr lang="fr-FR" dirty="0" err="1"/>
              <a:t>Find</a:t>
            </a:r>
            <a:r>
              <a:rPr lang="fr-FR" dirty="0"/>
              <a:t> content to </a:t>
            </a:r>
            <a:r>
              <a:rPr lang="fr-FR" dirty="0" err="1"/>
              <a:t>modify</a:t>
            </a:r>
            <a:r>
              <a:rPr lang="fr-FR" dirty="0"/>
              <a:t>, </a:t>
            </a:r>
            <a:r>
              <a:rPr lang="fr-FR" dirty="0" err="1"/>
              <a:t>adapt</a:t>
            </a:r>
            <a:r>
              <a:rPr lang="fr-FR" dirty="0"/>
              <a:t>, or </a:t>
            </a:r>
            <a:r>
              <a:rPr lang="fr-FR" dirty="0" err="1"/>
              <a:t>build</a:t>
            </a:r>
            <a:r>
              <a:rPr lang="fr-FR" dirty="0"/>
              <a:t> </a:t>
            </a:r>
            <a:r>
              <a:rPr lang="fr-FR" dirty="0" err="1"/>
              <a:t>upon</a:t>
            </a:r>
            <a:r>
              <a:rPr lang="fr-FR" dirty="0"/>
              <a:t>,' " </a:t>
            </a:r>
            <a:r>
              <a:rPr lang="fr-FR" dirty="0" err="1"/>
              <a:t>Brewer</a:t>
            </a:r>
            <a:r>
              <a:rPr lang="fr-FR" dirty="0"/>
              <a:t> </a:t>
            </a:r>
            <a:r>
              <a:rPr lang="fr-FR" dirty="0" err="1"/>
              <a:t>writes</a:t>
            </a:r>
            <a:r>
              <a:rPr lang="fr-FR" dirty="0"/>
              <a:t>.</a:t>
            </a:r>
          </a:p>
          <a:p>
            <a:r>
              <a:rPr lang="fr-FR" dirty="0"/>
              <a:t>• Click "</a:t>
            </a:r>
            <a:r>
              <a:rPr lang="fr-FR" dirty="0" err="1"/>
              <a:t>search</a:t>
            </a:r>
            <a:r>
              <a:rPr lang="fr-FR" dirty="0"/>
              <a:t>" </a:t>
            </a:r>
            <a:r>
              <a:rPr lang="fr-FR" dirty="0" err="1"/>
              <a:t>again</a:t>
            </a:r>
            <a:r>
              <a:rPr lang="fr-FR" dirty="0"/>
              <a:t>, and </a:t>
            </a:r>
            <a:r>
              <a:rPr lang="fr-FR" dirty="0" err="1"/>
              <a:t>you’ll</a:t>
            </a:r>
            <a:r>
              <a:rPr lang="fr-FR" dirty="0"/>
              <a:t> </a:t>
            </a:r>
            <a:r>
              <a:rPr lang="fr-FR" dirty="0" err="1"/>
              <a:t>see</a:t>
            </a:r>
            <a:r>
              <a:rPr lang="fr-FR" dirty="0"/>
              <a:t> a </a:t>
            </a:r>
            <a:r>
              <a:rPr lang="fr-FR" dirty="0" err="1"/>
              <a:t>selection</a:t>
            </a:r>
            <a:r>
              <a:rPr lang="fr-FR" dirty="0"/>
              <a:t> of images.</a:t>
            </a:r>
          </a:p>
          <a:p>
            <a:r>
              <a:rPr lang="fr-FR" dirty="0"/>
              <a:t>• </a:t>
            </a:r>
            <a:r>
              <a:rPr lang="fr-FR" dirty="0" err="1"/>
              <a:t>Choose</a:t>
            </a:r>
            <a:r>
              <a:rPr lang="fr-FR" dirty="0"/>
              <a:t> an image and click on </a:t>
            </a:r>
            <a:r>
              <a:rPr lang="fr-FR" dirty="0" err="1"/>
              <a:t>it</a:t>
            </a:r>
            <a:r>
              <a:rPr lang="fr-FR" dirty="0"/>
              <a:t>. “</a:t>
            </a:r>
            <a:r>
              <a:rPr lang="fr-FR" dirty="0" err="1"/>
              <a:t>When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loads</a:t>
            </a:r>
            <a:r>
              <a:rPr lang="fr-FR" dirty="0"/>
              <a:t>, right-click the image to </a:t>
            </a:r>
            <a:r>
              <a:rPr lang="fr-FR" dirty="0" err="1"/>
              <a:t>see</a:t>
            </a:r>
            <a:r>
              <a:rPr lang="fr-FR" dirty="0"/>
              <a:t> the </a:t>
            </a:r>
            <a:r>
              <a:rPr lang="fr-FR" dirty="0" err="1"/>
              <a:t>sizes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download</a:t>
            </a:r>
            <a:r>
              <a:rPr lang="fr-FR" dirty="0"/>
              <a:t> and to check the type of </a:t>
            </a:r>
            <a:r>
              <a:rPr lang="fr-FR" dirty="0" err="1"/>
              <a:t>Creative</a:t>
            </a:r>
            <a:r>
              <a:rPr lang="fr-FR" dirty="0"/>
              <a:t> Commons </a:t>
            </a:r>
            <a:r>
              <a:rPr lang="fr-FR" dirty="0" err="1"/>
              <a:t>license</a:t>
            </a:r>
            <a:r>
              <a:rPr lang="fr-FR" dirty="0"/>
              <a:t> </a:t>
            </a:r>
            <a:r>
              <a:rPr lang="fr-FR" dirty="0" err="1"/>
              <a:t>associated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the </a:t>
            </a:r>
            <a:r>
              <a:rPr lang="fr-FR" dirty="0" err="1"/>
              <a:t>picture</a:t>
            </a:r>
            <a:r>
              <a:rPr lang="fr-FR" dirty="0"/>
              <a:t>,” </a:t>
            </a:r>
            <a:r>
              <a:rPr lang="fr-FR" dirty="0" err="1"/>
              <a:t>he</a:t>
            </a:r>
            <a:r>
              <a:rPr lang="fr-FR" dirty="0"/>
              <a:t> </a:t>
            </a:r>
            <a:r>
              <a:rPr lang="fr-FR" dirty="0" err="1"/>
              <a:t>writes</a:t>
            </a:r>
            <a:r>
              <a:rPr lang="fr-FR" dirty="0"/>
              <a:t>.</a:t>
            </a:r>
          </a:p>
          <a:p>
            <a:r>
              <a:rPr lang="fr-FR" dirty="0"/>
              <a:t>• Select the size image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want</a:t>
            </a:r>
            <a:r>
              <a:rPr lang="fr-FR" dirty="0"/>
              <a:t> and </a:t>
            </a:r>
            <a:r>
              <a:rPr lang="fr-FR" dirty="0" err="1"/>
              <a:t>download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to </a:t>
            </a:r>
            <a:r>
              <a:rPr lang="fr-FR" dirty="0" err="1"/>
              <a:t>your</a:t>
            </a:r>
            <a:r>
              <a:rPr lang="fr-FR" dirty="0"/>
              <a:t> computer.</a:t>
            </a:r>
          </a:p>
          <a:p>
            <a:r>
              <a:rPr lang="fr-FR" dirty="0"/>
              <a:t>• Read the conditions of the </a:t>
            </a:r>
            <a:r>
              <a:rPr lang="fr-FR" dirty="0" err="1"/>
              <a:t>Creative</a:t>
            </a:r>
            <a:r>
              <a:rPr lang="fr-FR" dirty="0"/>
              <a:t> Commons </a:t>
            </a:r>
            <a:r>
              <a:rPr lang="fr-FR" dirty="0" err="1"/>
              <a:t>license</a:t>
            </a:r>
            <a:r>
              <a:rPr lang="fr-FR" dirty="0"/>
              <a:t> </a:t>
            </a:r>
            <a:r>
              <a:rPr lang="fr-FR" dirty="0" err="1"/>
              <a:t>carefully</a:t>
            </a:r>
            <a:r>
              <a:rPr lang="fr-FR" dirty="0"/>
              <a:t>, and </a:t>
            </a:r>
            <a:r>
              <a:rPr lang="fr-FR" dirty="0" err="1"/>
              <a:t>make</a:t>
            </a:r>
            <a:r>
              <a:rPr lang="fr-FR" dirty="0"/>
              <a:t> sure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comply</a:t>
            </a:r>
            <a:r>
              <a:rPr lang="fr-FR" dirty="0"/>
              <a:t>.</a:t>
            </a:r>
          </a:p>
          <a:p>
            <a:r>
              <a:rPr lang="fr-FR" dirty="0"/>
              <a:t>• Copy the Web </a:t>
            </a:r>
            <a:r>
              <a:rPr lang="fr-FR" dirty="0" err="1"/>
              <a:t>address</a:t>
            </a:r>
            <a:r>
              <a:rPr lang="fr-FR" dirty="0"/>
              <a:t> of the image and the </a:t>
            </a:r>
            <a:r>
              <a:rPr lang="fr-FR" dirty="0" err="1"/>
              <a:t>name</a:t>
            </a:r>
            <a:r>
              <a:rPr lang="fr-FR" dirty="0"/>
              <a:t> of the </a:t>
            </a:r>
            <a:r>
              <a:rPr lang="fr-FR" dirty="0" err="1"/>
              <a:t>person</a:t>
            </a:r>
            <a:r>
              <a:rPr lang="fr-FR" dirty="0"/>
              <a:t> </a:t>
            </a:r>
            <a:r>
              <a:rPr lang="fr-FR" dirty="0" err="1"/>
              <a:t>who</a:t>
            </a:r>
            <a:r>
              <a:rPr lang="fr-FR" dirty="0"/>
              <a:t> </a:t>
            </a:r>
            <a:r>
              <a:rPr lang="fr-FR" dirty="0" err="1"/>
              <a:t>took</a:t>
            </a:r>
            <a:r>
              <a:rPr lang="fr-FR" dirty="0"/>
              <a:t> the </a:t>
            </a:r>
            <a:r>
              <a:rPr lang="fr-FR" dirty="0" err="1"/>
              <a:t>picture</a:t>
            </a:r>
            <a:r>
              <a:rPr lang="fr-FR" dirty="0"/>
              <a:t>. </a:t>
            </a:r>
            <a:r>
              <a:rPr lang="fr-FR" dirty="0" err="1"/>
              <a:t>When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upload</a:t>
            </a:r>
            <a:r>
              <a:rPr lang="fr-FR" dirty="0"/>
              <a:t> the image to the story, </a:t>
            </a:r>
            <a:r>
              <a:rPr lang="fr-FR" dirty="0" err="1"/>
              <a:t>make</a:t>
            </a:r>
            <a:r>
              <a:rPr lang="fr-FR" dirty="0"/>
              <a:t> sure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add</a:t>
            </a:r>
            <a:r>
              <a:rPr lang="fr-FR" dirty="0"/>
              <a:t> an attribution in the image </a:t>
            </a:r>
            <a:r>
              <a:rPr lang="fr-FR" dirty="0" err="1"/>
              <a:t>alt</a:t>
            </a:r>
            <a:r>
              <a:rPr lang="fr-FR" dirty="0"/>
              <a:t> and </a:t>
            </a:r>
            <a:r>
              <a:rPr lang="fr-FR" dirty="0" err="1"/>
              <a:t>title</a:t>
            </a:r>
            <a:r>
              <a:rPr lang="fr-FR" dirty="0"/>
              <a:t> tags </a:t>
            </a:r>
            <a:r>
              <a:rPr lang="fr-FR" dirty="0" err="1"/>
              <a:t>so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people </a:t>
            </a:r>
            <a:r>
              <a:rPr lang="fr-FR" dirty="0" err="1"/>
              <a:t>see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when</a:t>
            </a:r>
            <a:r>
              <a:rPr lang="fr-FR" dirty="0"/>
              <a:t> </a:t>
            </a:r>
            <a:r>
              <a:rPr lang="fr-FR" dirty="0" err="1"/>
              <a:t>they</a:t>
            </a:r>
            <a:r>
              <a:rPr lang="fr-FR" dirty="0"/>
              <a:t> </a:t>
            </a:r>
            <a:r>
              <a:rPr lang="fr-FR" dirty="0" err="1"/>
              <a:t>hold</a:t>
            </a:r>
            <a:r>
              <a:rPr lang="fr-FR" dirty="0"/>
              <a:t> </a:t>
            </a:r>
            <a:r>
              <a:rPr lang="fr-FR" dirty="0" err="1"/>
              <a:t>their</a:t>
            </a:r>
            <a:r>
              <a:rPr lang="fr-FR" dirty="0"/>
              <a:t> computer mouse over the image.</a:t>
            </a:r>
          </a:p>
          <a:p>
            <a:r>
              <a:rPr lang="fr-FR" dirty="0"/>
              <a:t>• Edit the image for </a:t>
            </a:r>
            <a:r>
              <a:rPr lang="fr-FR" dirty="0" err="1"/>
              <a:t>your</a:t>
            </a:r>
            <a:r>
              <a:rPr lang="fr-FR" dirty="0"/>
              <a:t> site </a:t>
            </a:r>
            <a:r>
              <a:rPr lang="fr-FR" dirty="0" err="1"/>
              <a:t>only</a:t>
            </a:r>
            <a:r>
              <a:rPr lang="fr-FR" dirty="0"/>
              <a:t> if the </a:t>
            </a:r>
            <a:r>
              <a:rPr lang="fr-FR" dirty="0" err="1"/>
              <a:t>Creative</a:t>
            </a:r>
            <a:r>
              <a:rPr lang="fr-FR" dirty="0"/>
              <a:t> Commons </a:t>
            </a:r>
            <a:r>
              <a:rPr lang="fr-FR" dirty="0" err="1"/>
              <a:t>license</a:t>
            </a:r>
            <a:r>
              <a:rPr lang="fr-FR" dirty="0"/>
              <a:t> </a:t>
            </a:r>
            <a:r>
              <a:rPr lang="fr-FR" dirty="0" err="1"/>
              <a:t>allows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.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thedevalife.com/wp-content/uploads/2012/05/exercise-or-gym-area-clip-art_41567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556792"/>
            <a:ext cx="3762375" cy="3771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xavierdegraux - modèle de présentation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Classiqu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é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xavierdegraux - modèle de présentation</Template>
  <TotalTime>425</TotalTime>
  <Words>644</Words>
  <Application>Microsoft Office PowerPoint</Application>
  <PresentationFormat>Affichage à l'écran (4:3)</PresentationFormat>
  <Paragraphs>58</Paragraphs>
  <Slides>15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xavierdegraux - modèle de présentation</vt:lpstr>
      <vt:lpstr>Illustrer</vt:lpstr>
      <vt:lpstr>Agenda</vt:lpstr>
      <vt:lpstr>Critères</vt:lpstr>
      <vt:lpstr>Pourquoi du contenu visuel ?</vt:lpstr>
      <vt:lpstr>Diapositive 6</vt:lpstr>
      <vt:lpstr>L’Image</vt:lpstr>
      <vt:lpstr>L’image</vt:lpstr>
      <vt:lpstr>Flickr</vt:lpstr>
      <vt:lpstr>Diapositive 10</vt:lpstr>
      <vt:lpstr>La video</vt:lpstr>
      <vt:lpstr>La vidéo (1/2)</vt:lpstr>
      <vt:lpstr>La vidéo (2/2)</vt:lpstr>
      <vt:lpstr>Diapositive 14</vt:lpstr>
      <vt:lpstr>Diapositive 15</vt:lpstr>
      <vt:lpstr>Pause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2</dc:title>
  <dc:creator>Xavier Degraux</dc:creator>
  <cp:lastModifiedBy>Xavier Degraux</cp:lastModifiedBy>
  <cp:revision>54</cp:revision>
  <dcterms:created xsi:type="dcterms:W3CDTF">2013-02-24T15:48:35Z</dcterms:created>
  <dcterms:modified xsi:type="dcterms:W3CDTF">2013-03-14T20:58:35Z</dcterms:modified>
</cp:coreProperties>
</file>