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6" r:id="rId5"/>
    <p:sldId id="259" r:id="rId6"/>
    <p:sldId id="277" r:id="rId7"/>
    <p:sldId id="260" r:id="rId8"/>
    <p:sldId id="269" r:id="rId9"/>
    <p:sldId id="282" r:id="rId10"/>
    <p:sldId id="278" r:id="rId11"/>
    <p:sldId id="262" r:id="rId12"/>
    <p:sldId id="276" r:id="rId13"/>
    <p:sldId id="283" r:id="rId14"/>
    <p:sldId id="284" r:id="rId15"/>
    <p:sldId id="285" r:id="rId16"/>
    <p:sldId id="268" r:id="rId17"/>
    <p:sldId id="304" r:id="rId18"/>
    <p:sldId id="294" r:id="rId19"/>
    <p:sldId id="297" r:id="rId20"/>
    <p:sldId id="286" r:id="rId21"/>
    <p:sldId id="291" r:id="rId22"/>
    <p:sldId id="301" r:id="rId23"/>
    <p:sldId id="305" r:id="rId24"/>
    <p:sldId id="303" r:id="rId25"/>
    <p:sldId id="271" r:id="rId26"/>
    <p:sldId id="302" r:id="rId27"/>
    <p:sldId id="272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667" autoAdjust="0"/>
  </p:normalViewPr>
  <p:slideViewPr>
    <p:cSldViewPr>
      <p:cViewPr varScale="1">
        <p:scale>
          <a:sx n="47" d="100"/>
          <a:sy n="47" d="100"/>
        </p:scale>
        <p:origin x="-18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4A1FD7-BB21-4F27-A890-0BBC261EDC1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F631E3F-3F98-49F3-8D16-D445E61092DE}">
      <dgm:prSet phldrT="[Texte]"/>
      <dgm:spPr>
        <a:solidFill>
          <a:srgbClr val="00B0F0"/>
        </a:solidFill>
      </dgm:spPr>
      <dgm:t>
        <a:bodyPr/>
        <a:lstStyle/>
        <a:p>
          <a:r>
            <a:rPr lang="fr-BE" dirty="0" smtClean="0"/>
            <a:t>Cibler</a:t>
          </a:r>
          <a:endParaRPr lang="fr-FR" dirty="0"/>
        </a:p>
      </dgm:t>
    </dgm:pt>
    <dgm:pt modelId="{EAD77551-98F5-4990-AFA7-F89BDE9B39AF}" type="parTrans" cxnId="{DF99FEC5-9616-408E-B284-5434E451F2CE}">
      <dgm:prSet/>
      <dgm:spPr/>
      <dgm:t>
        <a:bodyPr/>
        <a:lstStyle/>
        <a:p>
          <a:endParaRPr lang="fr-FR"/>
        </a:p>
      </dgm:t>
    </dgm:pt>
    <dgm:pt modelId="{BEC78F00-EF94-4591-BAB9-8AA88C11B10B}" type="sibTrans" cxnId="{DF99FEC5-9616-408E-B284-5434E451F2CE}">
      <dgm:prSet/>
      <dgm:spPr/>
      <dgm:t>
        <a:bodyPr/>
        <a:lstStyle/>
        <a:p>
          <a:endParaRPr lang="fr-FR"/>
        </a:p>
      </dgm:t>
    </dgm:pt>
    <dgm:pt modelId="{FE55D274-2FE9-49F0-B7D3-D761D3CAFBD0}">
      <dgm:prSet phldrT="[Texte]"/>
      <dgm:spPr>
        <a:solidFill>
          <a:srgbClr val="00B0F0"/>
        </a:solidFill>
      </dgm:spPr>
      <dgm:t>
        <a:bodyPr/>
        <a:lstStyle/>
        <a:p>
          <a:r>
            <a:rPr lang="fr-BE" dirty="0" smtClean="0"/>
            <a:t>Angler</a:t>
          </a:r>
          <a:endParaRPr lang="fr-FR" dirty="0"/>
        </a:p>
      </dgm:t>
    </dgm:pt>
    <dgm:pt modelId="{F45E0A45-E3AC-4329-AF9E-62AD1B22E518}" type="parTrans" cxnId="{60EDF540-614F-4659-BE8C-76C70164266E}">
      <dgm:prSet/>
      <dgm:spPr/>
      <dgm:t>
        <a:bodyPr/>
        <a:lstStyle/>
        <a:p>
          <a:endParaRPr lang="fr-FR"/>
        </a:p>
      </dgm:t>
    </dgm:pt>
    <dgm:pt modelId="{0B69A928-6AA9-441C-8CD3-14EBB04CCA24}" type="sibTrans" cxnId="{60EDF540-614F-4659-BE8C-76C70164266E}">
      <dgm:prSet/>
      <dgm:spPr/>
      <dgm:t>
        <a:bodyPr/>
        <a:lstStyle/>
        <a:p>
          <a:endParaRPr lang="fr-FR"/>
        </a:p>
      </dgm:t>
    </dgm:pt>
    <dgm:pt modelId="{4741E4CA-D93D-46F9-8800-4E0A2777D472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BE" dirty="0" smtClean="0"/>
            <a:t>Rédiger / Illustrer / Enrichir</a:t>
          </a:r>
          <a:endParaRPr lang="fr-FR" dirty="0"/>
        </a:p>
      </dgm:t>
    </dgm:pt>
    <dgm:pt modelId="{8529EB17-0B9B-43AD-AD86-80798CEC76DF}" type="parTrans" cxnId="{F13B8B63-308A-4E8A-B98E-580B7C0325E0}">
      <dgm:prSet/>
      <dgm:spPr/>
    </dgm:pt>
    <dgm:pt modelId="{C17A258D-55D8-4A89-AC99-97AEE7B3CF0B}" type="sibTrans" cxnId="{F13B8B63-308A-4E8A-B98E-580B7C0325E0}">
      <dgm:prSet/>
      <dgm:spPr/>
    </dgm:pt>
    <dgm:pt modelId="{9D6174C2-0183-4859-979E-3F87097FA11E}">
      <dgm:prSet phldrT="[Texte]"/>
      <dgm:spPr>
        <a:solidFill>
          <a:srgbClr val="00B0F0"/>
        </a:solidFill>
      </dgm:spPr>
      <dgm:t>
        <a:bodyPr/>
        <a:lstStyle/>
        <a:p>
          <a:r>
            <a:rPr lang="fr-BE" dirty="0" smtClean="0"/>
            <a:t>Optimiser</a:t>
          </a:r>
          <a:endParaRPr lang="fr-FR" dirty="0"/>
        </a:p>
      </dgm:t>
    </dgm:pt>
    <dgm:pt modelId="{E79EF7C1-D81A-4C96-90A1-212819964B6D}" type="parTrans" cxnId="{25F949D3-0FE7-47BF-B7A1-F02852D837E8}">
      <dgm:prSet/>
      <dgm:spPr/>
    </dgm:pt>
    <dgm:pt modelId="{CE9DF90A-4A92-4D81-B123-9E3336E3677E}" type="sibTrans" cxnId="{25F949D3-0FE7-47BF-B7A1-F02852D837E8}">
      <dgm:prSet/>
      <dgm:spPr/>
    </dgm:pt>
    <dgm:pt modelId="{F55D9409-C388-4961-9972-14F036B62ACA}">
      <dgm:prSet phldrT="[Texte]"/>
      <dgm:spPr>
        <a:solidFill>
          <a:srgbClr val="00B0F0"/>
        </a:solidFill>
      </dgm:spPr>
      <dgm:t>
        <a:bodyPr/>
        <a:lstStyle/>
        <a:p>
          <a:r>
            <a:rPr lang="fr-BE" dirty="0" smtClean="0"/>
            <a:t>Promouvoir</a:t>
          </a:r>
          <a:endParaRPr lang="fr-FR" dirty="0"/>
        </a:p>
      </dgm:t>
    </dgm:pt>
    <dgm:pt modelId="{C5CB6DA3-94B6-4F92-BB7D-42DAFBAE6342}" type="parTrans" cxnId="{31314958-7422-4EC7-A010-A764EFF8AC7C}">
      <dgm:prSet/>
      <dgm:spPr/>
    </dgm:pt>
    <dgm:pt modelId="{625EA167-177C-4DD2-AFE8-66B94C637F55}" type="sibTrans" cxnId="{31314958-7422-4EC7-A010-A764EFF8AC7C}">
      <dgm:prSet/>
      <dgm:spPr/>
    </dgm:pt>
    <dgm:pt modelId="{27A87A47-E22D-4083-98A0-93F4B72FF302}">
      <dgm:prSet phldrT="[Texte]"/>
      <dgm:spPr>
        <a:solidFill>
          <a:srgbClr val="00B0F0"/>
        </a:solidFill>
      </dgm:spPr>
      <dgm:t>
        <a:bodyPr/>
        <a:lstStyle/>
        <a:p>
          <a:r>
            <a:rPr lang="fr-BE" dirty="0" smtClean="0"/>
            <a:t>Dialoguer</a:t>
          </a:r>
          <a:endParaRPr lang="fr-FR" dirty="0"/>
        </a:p>
      </dgm:t>
    </dgm:pt>
    <dgm:pt modelId="{5F346378-5900-47A0-9CE3-3662241B8070}" type="parTrans" cxnId="{7DFAA426-32DC-42A9-A392-B1C619FA0ECA}">
      <dgm:prSet/>
      <dgm:spPr/>
    </dgm:pt>
    <dgm:pt modelId="{3C4761DA-1E3A-4DAB-8527-E1BB857F7B38}" type="sibTrans" cxnId="{7DFAA426-32DC-42A9-A392-B1C619FA0ECA}">
      <dgm:prSet/>
      <dgm:spPr/>
    </dgm:pt>
    <dgm:pt modelId="{55E132F5-9CFA-485E-8396-11107E198F4F}">
      <dgm:prSet phldrT="[Texte]"/>
      <dgm:spPr>
        <a:solidFill>
          <a:srgbClr val="00B0F0"/>
        </a:solidFill>
      </dgm:spPr>
      <dgm:t>
        <a:bodyPr/>
        <a:lstStyle/>
        <a:p>
          <a:r>
            <a:rPr lang="fr-BE" dirty="0" smtClean="0"/>
            <a:t>Mesurer</a:t>
          </a:r>
          <a:endParaRPr lang="fr-FR" dirty="0"/>
        </a:p>
      </dgm:t>
    </dgm:pt>
    <dgm:pt modelId="{0E85E65C-2633-4C00-AEEA-B1565DB689CC}" type="parTrans" cxnId="{3CDBB4F1-5416-4512-B474-00783D8A1225}">
      <dgm:prSet/>
      <dgm:spPr/>
    </dgm:pt>
    <dgm:pt modelId="{B32E97B9-06C0-4395-BA41-696F255F333B}" type="sibTrans" cxnId="{3CDBB4F1-5416-4512-B474-00783D8A1225}">
      <dgm:prSet/>
      <dgm:spPr/>
    </dgm:pt>
    <dgm:pt modelId="{24DB679A-0E35-4AF9-8AEA-48E3BB82FE24}" type="pres">
      <dgm:prSet presAssocID="{404A1FD7-BB21-4F27-A890-0BBC261EDC1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6964488-03DF-4F95-B45C-890AA79D77A7}" type="pres">
      <dgm:prSet presAssocID="{4F631E3F-3F98-49F3-8D16-D445E61092D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171B06-5079-406D-BFD8-EC1CE1CF84FF}" type="pres">
      <dgm:prSet presAssocID="{4F631E3F-3F98-49F3-8D16-D445E61092DE}" presName="spNode" presStyleCnt="0"/>
      <dgm:spPr/>
    </dgm:pt>
    <dgm:pt modelId="{26DCD7C3-3D42-4B44-AE1F-144A4D976313}" type="pres">
      <dgm:prSet presAssocID="{BEC78F00-EF94-4591-BAB9-8AA88C11B10B}" presName="sibTrans" presStyleLbl="sibTrans1D1" presStyleIdx="0" presStyleCnt="7"/>
      <dgm:spPr/>
      <dgm:t>
        <a:bodyPr/>
        <a:lstStyle/>
        <a:p>
          <a:endParaRPr lang="fr-FR"/>
        </a:p>
      </dgm:t>
    </dgm:pt>
    <dgm:pt modelId="{ACB186DA-6469-42AC-A251-37609F6B1649}" type="pres">
      <dgm:prSet presAssocID="{FE55D274-2FE9-49F0-B7D3-D761D3CAFBD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F66580-7AB5-4CD8-9C4A-7FDD6C59391C}" type="pres">
      <dgm:prSet presAssocID="{FE55D274-2FE9-49F0-B7D3-D761D3CAFBD0}" presName="spNode" presStyleCnt="0"/>
      <dgm:spPr/>
    </dgm:pt>
    <dgm:pt modelId="{4BA5B4F3-1A22-41A1-A066-332A66AB9D3B}" type="pres">
      <dgm:prSet presAssocID="{0B69A928-6AA9-441C-8CD3-14EBB04CCA24}" presName="sibTrans" presStyleLbl="sibTrans1D1" presStyleIdx="1" presStyleCnt="7"/>
      <dgm:spPr/>
      <dgm:t>
        <a:bodyPr/>
        <a:lstStyle/>
        <a:p>
          <a:endParaRPr lang="fr-FR"/>
        </a:p>
      </dgm:t>
    </dgm:pt>
    <dgm:pt modelId="{1D8BB89F-84D4-4A68-A83B-C718A6CBCB8C}" type="pres">
      <dgm:prSet presAssocID="{4741E4CA-D93D-46F9-8800-4E0A2777D47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39654B-BE61-4B0C-89DC-18951EACD44D}" type="pres">
      <dgm:prSet presAssocID="{4741E4CA-D93D-46F9-8800-4E0A2777D472}" presName="spNode" presStyleCnt="0"/>
      <dgm:spPr/>
    </dgm:pt>
    <dgm:pt modelId="{C28CA069-0A09-49C5-A726-FDBE89DEA57C}" type="pres">
      <dgm:prSet presAssocID="{C17A258D-55D8-4A89-AC99-97AEE7B3CF0B}" presName="sibTrans" presStyleLbl="sibTrans1D1" presStyleIdx="2" presStyleCnt="7"/>
      <dgm:spPr/>
    </dgm:pt>
    <dgm:pt modelId="{BA7FCEE5-7A49-4291-B4B3-4F1DAA86A124}" type="pres">
      <dgm:prSet presAssocID="{9D6174C2-0183-4859-979E-3F87097FA11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54DFC7-B489-464C-B95C-D3DD3D7933F4}" type="pres">
      <dgm:prSet presAssocID="{9D6174C2-0183-4859-979E-3F87097FA11E}" presName="spNode" presStyleCnt="0"/>
      <dgm:spPr/>
    </dgm:pt>
    <dgm:pt modelId="{0B67F088-14BB-4D57-B03E-0DF9F0F56A3F}" type="pres">
      <dgm:prSet presAssocID="{CE9DF90A-4A92-4D81-B123-9E3336E3677E}" presName="sibTrans" presStyleLbl="sibTrans1D1" presStyleIdx="3" presStyleCnt="7"/>
      <dgm:spPr/>
    </dgm:pt>
    <dgm:pt modelId="{CAFBB2B2-644B-4F27-A3B0-28A8A87B6D87}" type="pres">
      <dgm:prSet presAssocID="{F55D9409-C388-4961-9972-14F036B62AC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10CA38-9273-4749-9195-66B77FF99ADF}" type="pres">
      <dgm:prSet presAssocID="{F55D9409-C388-4961-9972-14F036B62ACA}" presName="spNode" presStyleCnt="0"/>
      <dgm:spPr/>
    </dgm:pt>
    <dgm:pt modelId="{B9C8148D-C04A-4BEB-B525-8339AA09A37C}" type="pres">
      <dgm:prSet presAssocID="{625EA167-177C-4DD2-AFE8-66B94C637F55}" presName="sibTrans" presStyleLbl="sibTrans1D1" presStyleIdx="4" presStyleCnt="7"/>
      <dgm:spPr/>
    </dgm:pt>
    <dgm:pt modelId="{2EB9832F-04CD-4E70-897E-E74705AABC2B}" type="pres">
      <dgm:prSet presAssocID="{27A87A47-E22D-4083-98A0-93F4B72FF30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7246C3-22C2-4B09-83B1-CF658D3BF04D}" type="pres">
      <dgm:prSet presAssocID="{27A87A47-E22D-4083-98A0-93F4B72FF302}" presName="spNode" presStyleCnt="0"/>
      <dgm:spPr/>
    </dgm:pt>
    <dgm:pt modelId="{B601AE43-A2FA-4BA9-B9F1-D42026D33113}" type="pres">
      <dgm:prSet presAssocID="{3C4761DA-1E3A-4DAB-8527-E1BB857F7B38}" presName="sibTrans" presStyleLbl="sibTrans1D1" presStyleIdx="5" presStyleCnt="7"/>
      <dgm:spPr/>
    </dgm:pt>
    <dgm:pt modelId="{32ED0753-6F3E-4EF3-A245-ECE25DC9EAC3}" type="pres">
      <dgm:prSet presAssocID="{55E132F5-9CFA-485E-8396-11107E198F4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9AD081-F9F2-46DC-A47A-327934B72E6B}" type="pres">
      <dgm:prSet presAssocID="{55E132F5-9CFA-485E-8396-11107E198F4F}" presName="spNode" presStyleCnt="0"/>
      <dgm:spPr/>
    </dgm:pt>
    <dgm:pt modelId="{116B1E3F-AF5B-4920-8C60-8D1773D0B1B7}" type="pres">
      <dgm:prSet presAssocID="{B32E97B9-06C0-4395-BA41-696F255F333B}" presName="sibTrans" presStyleLbl="sibTrans1D1" presStyleIdx="6" presStyleCnt="7"/>
      <dgm:spPr/>
    </dgm:pt>
  </dgm:ptLst>
  <dgm:cxnLst>
    <dgm:cxn modelId="{3EB20E64-1272-406F-A1C5-1DBCD50D0C4B}" type="presOf" srcId="{FE55D274-2FE9-49F0-B7D3-D761D3CAFBD0}" destId="{ACB186DA-6469-42AC-A251-37609F6B1649}" srcOrd="0" destOrd="0" presId="urn:microsoft.com/office/officeart/2005/8/layout/cycle5"/>
    <dgm:cxn modelId="{DF99FEC5-9616-408E-B284-5434E451F2CE}" srcId="{404A1FD7-BB21-4F27-A890-0BBC261EDC13}" destId="{4F631E3F-3F98-49F3-8D16-D445E61092DE}" srcOrd="0" destOrd="0" parTransId="{EAD77551-98F5-4990-AFA7-F89BDE9B39AF}" sibTransId="{BEC78F00-EF94-4591-BAB9-8AA88C11B10B}"/>
    <dgm:cxn modelId="{8D7308B3-93F6-488D-9482-2D120199F79C}" type="presOf" srcId="{CE9DF90A-4A92-4D81-B123-9E3336E3677E}" destId="{0B67F088-14BB-4D57-B03E-0DF9F0F56A3F}" srcOrd="0" destOrd="0" presId="urn:microsoft.com/office/officeart/2005/8/layout/cycle5"/>
    <dgm:cxn modelId="{DA55BA1D-2E34-4C6E-BB49-97B1C505114B}" type="presOf" srcId="{404A1FD7-BB21-4F27-A890-0BBC261EDC13}" destId="{24DB679A-0E35-4AF9-8AEA-48E3BB82FE24}" srcOrd="0" destOrd="0" presId="urn:microsoft.com/office/officeart/2005/8/layout/cycle5"/>
    <dgm:cxn modelId="{6E7DEA0C-8F37-481E-87EC-CF419227F6B6}" type="presOf" srcId="{625EA167-177C-4DD2-AFE8-66B94C637F55}" destId="{B9C8148D-C04A-4BEB-B525-8339AA09A37C}" srcOrd="0" destOrd="0" presId="urn:microsoft.com/office/officeart/2005/8/layout/cycle5"/>
    <dgm:cxn modelId="{7DFAA426-32DC-42A9-A392-B1C619FA0ECA}" srcId="{404A1FD7-BB21-4F27-A890-0BBC261EDC13}" destId="{27A87A47-E22D-4083-98A0-93F4B72FF302}" srcOrd="5" destOrd="0" parTransId="{5F346378-5900-47A0-9CE3-3662241B8070}" sibTransId="{3C4761DA-1E3A-4DAB-8527-E1BB857F7B38}"/>
    <dgm:cxn modelId="{0B583249-7424-4C1F-BEED-B5FAF7A1D6E9}" type="presOf" srcId="{9D6174C2-0183-4859-979E-3F87097FA11E}" destId="{BA7FCEE5-7A49-4291-B4B3-4F1DAA86A124}" srcOrd="0" destOrd="0" presId="urn:microsoft.com/office/officeart/2005/8/layout/cycle5"/>
    <dgm:cxn modelId="{E0E84A97-7F58-4F5F-9C63-D8CF7C76C831}" type="presOf" srcId="{F55D9409-C388-4961-9972-14F036B62ACA}" destId="{CAFBB2B2-644B-4F27-A3B0-28A8A87B6D87}" srcOrd="0" destOrd="0" presId="urn:microsoft.com/office/officeart/2005/8/layout/cycle5"/>
    <dgm:cxn modelId="{25F949D3-0FE7-47BF-B7A1-F02852D837E8}" srcId="{404A1FD7-BB21-4F27-A890-0BBC261EDC13}" destId="{9D6174C2-0183-4859-979E-3F87097FA11E}" srcOrd="3" destOrd="0" parTransId="{E79EF7C1-D81A-4C96-90A1-212819964B6D}" sibTransId="{CE9DF90A-4A92-4D81-B123-9E3336E3677E}"/>
    <dgm:cxn modelId="{3CDBB4F1-5416-4512-B474-00783D8A1225}" srcId="{404A1FD7-BB21-4F27-A890-0BBC261EDC13}" destId="{55E132F5-9CFA-485E-8396-11107E198F4F}" srcOrd="6" destOrd="0" parTransId="{0E85E65C-2633-4C00-AEEA-B1565DB689CC}" sibTransId="{B32E97B9-06C0-4395-BA41-696F255F333B}"/>
    <dgm:cxn modelId="{6D9E4A94-BC50-41D2-8BC6-AD0F0FF8100F}" type="presOf" srcId="{C17A258D-55D8-4A89-AC99-97AEE7B3CF0B}" destId="{C28CA069-0A09-49C5-A726-FDBE89DEA57C}" srcOrd="0" destOrd="0" presId="urn:microsoft.com/office/officeart/2005/8/layout/cycle5"/>
    <dgm:cxn modelId="{90DB4F5A-2147-4D65-96B0-6E67938E1065}" type="presOf" srcId="{3C4761DA-1E3A-4DAB-8527-E1BB857F7B38}" destId="{B601AE43-A2FA-4BA9-B9F1-D42026D33113}" srcOrd="0" destOrd="0" presId="urn:microsoft.com/office/officeart/2005/8/layout/cycle5"/>
    <dgm:cxn modelId="{31314958-7422-4EC7-A010-A764EFF8AC7C}" srcId="{404A1FD7-BB21-4F27-A890-0BBC261EDC13}" destId="{F55D9409-C388-4961-9972-14F036B62ACA}" srcOrd="4" destOrd="0" parTransId="{C5CB6DA3-94B6-4F92-BB7D-42DAFBAE6342}" sibTransId="{625EA167-177C-4DD2-AFE8-66B94C637F55}"/>
    <dgm:cxn modelId="{FE71D2D3-F1A6-4AE3-B2EF-05488AEBB2FE}" type="presOf" srcId="{B32E97B9-06C0-4395-BA41-696F255F333B}" destId="{116B1E3F-AF5B-4920-8C60-8D1773D0B1B7}" srcOrd="0" destOrd="0" presId="urn:microsoft.com/office/officeart/2005/8/layout/cycle5"/>
    <dgm:cxn modelId="{2BAC28CC-C989-4449-9B9D-062E6CFFC385}" type="presOf" srcId="{55E132F5-9CFA-485E-8396-11107E198F4F}" destId="{32ED0753-6F3E-4EF3-A245-ECE25DC9EAC3}" srcOrd="0" destOrd="0" presId="urn:microsoft.com/office/officeart/2005/8/layout/cycle5"/>
    <dgm:cxn modelId="{82652E49-B4A2-4077-BBCC-32EEC4DC6117}" type="presOf" srcId="{0B69A928-6AA9-441C-8CD3-14EBB04CCA24}" destId="{4BA5B4F3-1A22-41A1-A066-332A66AB9D3B}" srcOrd="0" destOrd="0" presId="urn:microsoft.com/office/officeart/2005/8/layout/cycle5"/>
    <dgm:cxn modelId="{F13B8B63-308A-4E8A-B98E-580B7C0325E0}" srcId="{404A1FD7-BB21-4F27-A890-0BBC261EDC13}" destId="{4741E4CA-D93D-46F9-8800-4E0A2777D472}" srcOrd="2" destOrd="0" parTransId="{8529EB17-0B9B-43AD-AD86-80798CEC76DF}" sibTransId="{C17A258D-55D8-4A89-AC99-97AEE7B3CF0B}"/>
    <dgm:cxn modelId="{7A1C897D-C1F6-4520-87AC-EAE09832CF3E}" type="presOf" srcId="{4F631E3F-3F98-49F3-8D16-D445E61092DE}" destId="{66964488-03DF-4F95-B45C-890AA79D77A7}" srcOrd="0" destOrd="0" presId="urn:microsoft.com/office/officeart/2005/8/layout/cycle5"/>
    <dgm:cxn modelId="{96A90BC3-D2C4-4225-93EF-21A3D4512489}" type="presOf" srcId="{BEC78F00-EF94-4591-BAB9-8AA88C11B10B}" destId="{26DCD7C3-3D42-4B44-AE1F-144A4D976313}" srcOrd="0" destOrd="0" presId="urn:microsoft.com/office/officeart/2005/8/layout/cycle5"/>
    <dgm:cxn modelId="{60EDF540-614F-4659-BE8C-76C70164266E}" srcId="{404A1FD7-BB21-4F27-A890-0BBC261EDC13}" destId="{FE55D274-2FE9-49F0-B7D3-D761D3CAFBD0}" srcOrd="1" destOrd="0" parTransId="{F45E0A45-E3AC-4329-AF9E-62AD1B22E518}" sibTransId="{0B69A928-6AA9-441C-8CD3-14EBB04CCA24}"/>
    <dgm:cxn modelId="{532272CE-C23C-4552-B8AB-BC1D8BD7DA1E}" type="presOf" srcId="{27A87A47-E22D-4083-98A0-93F4B72FF302}" destId="{2EB9832F-04CD-4E70-897E-E74705AABC2B}" srcOrd="0" destOrd="0" presId="urn:microsoft.com/office/officeart/2005/8/layout/cycle5"/>
    <dgm:cxn modelId="{B4B9DE27-7598-4966-A2C6-304464E0C982}" type="presOf" srcId="{4741E4CA-D93D-46F9-8800-4E0A2777D472}" destId="{1D8BB89F-84D4-4A68-A83B-C718A6CBCB8C}" srcOrd="0" destOrd="0" presId="urn:microsoft.com/office/officeart/2005/8/layout/cycle5"/>
    <dgm:cxn modelId="{71D785B7-0E6B-4059-A16F-7722A4224802}" type="presParOf" srcId="{24DB679A-0E35-4AF9-8AEA-48E3BB82FE24}" destId="{66964488-03DF-4F95-B45C-890AA79D77A7}" srcOrd="0" destOrd="0" presId="urn:microsoft.com/office/officeart/2005/8/layout/cycle5"/>
    <dgm:cxn modelId="{1182C62A-9CBB-4A15-AD08-ED9C2925EB9C}" type="presParOf" srcId="{24DB679A-0E35-4AF9-8AEA-48E3BB82FE24}" destId="{53171B06-5079-406D-BFD8-EC1CE1CF84FF}" srcOrd="1" destOrd="0" presId="urn:microsoft.com/office/officeart/2005/8/layout/cycle5"/>
    <dgm:cxn modelId="{CEE07456-2B70-4AF7-8A15-A55CF0383E65}" type="presParOf" srcId="{24DB679A-0E35-4AF9-8AEA-48E3BB82FE24}" destId="{26DCD7C3-3D42-4B44-AE1F-144A4D976313}" srcOrd="2" destOrd="0" presId="urn:microsoft.com/office/officeart/2005/8/layout/cycle5"/>
    <dgm:cxn modelId="{6A8D7AA0-238A-44A8-B10D-09A1D6286806}" type="presParOf" srcId="{24DB679A-0E35-4AF9-8AEA-48E3BB82FE24}" destId="{ACB186DA-6469-42AC-A251-37609F6B1649}" srcOrd="3" destOrd="0" presId="urn:microsoft.com/office/officeart/2005/8/layout/cycle5"/>
    <dgm:cxn modelId="{6C298595-A779-4195-8C9B-B82A4578EA3B}" type="presParOf" srcId="{24DB679A-0E35-4AF9-8AEA-48E3BB82FE24}" destId="{A5F66580-7AB5-4CD8-9C4A-7FDD6C59391C}" srcOrd="4" destOrd="0" presId="urn:microsoft.com/office/officeart/2005/8/layout/cycle5"/>
    <dgm:cxn modelId="{B3EA839C-35C5-4F3F-BCF1-99D126D94C04}" type="presParOf" srcId="{24DB679A-0E35-4AF9-8AEA-48E3BB82FE24}" destId="{4BA5B4F3-1A22-41A1-A066-332A66AB9D3B}" srcOrd="5" destOrd="0" presId="urn:microsoft.com/office/officeart/2005/8/layout/cycle5"/>
    <dgm:cxn modelId="{10387858-02AF-409B-8819-A4FFFEA15597}" type="presParOf" srcId="{24DB679A-0E35-4AF9-8AEA-48E3BB82FE24}" destId="{1D8BB89F-84D4-4A68-A83B-C718A6CBCB8C}" srcOrd="6" destOrd="0" presId="urn:microsoft.com/office/officeart/2005/8/layout/cycle5"/>
    <dgm:cxn modelId="{068E3583-2270-4F8E-9805-30273554FE1D}" type="presParOf" srcId="{24DB679A-0E35-4AF9-8AEA-48E3BB82FE24}" destId="{AD39654B-BE61-4B0C-89DC-18951EACD44D}" srcOrd="7" destOrd="0" presId="urn:microsoft.com/office/officeart/2005/8/layout/cycle5"/>
    <dgm:cxn modelId="{88DE1CE4-0E28-4A8A-A152-9A215E75B86E}" type="presParOf" srcId="{24DB679A-0E35-4AF9-8AEA-48E3BB82FE24}" destId="{C28CA069-0A09-49C5-A726-FDBE89DEA57C}" srcOrd="8" destOrd="0" presId="urn:microsoft.com/office/officeart/2005/8/layout/cycle5"/>
    <dgm:cxn modelId="{5D3E0E8D-B30D-4A58-A6C4-B897DFA6219D}" type="presParOf" srcId="{24DB679A-0E35-4AF9-8AEA-48E3BB82FE24}" destId="{BA7FCEE5-7A49-4291-B4B3-4F1DAA86A124}" srcOrd="9" destOrd="0" presId="urn:microsoft.com/office/officeart/2005/8/layout/cycle5"/>
    <dgm:cxn modelId="{10EB233A-B0C9-4881-8210-87B260E2227D}" type="presParOf" srcId="{24DB679A-0E35-4AF9-8AEA-48E3BB82FE24}" destId="{7654DFC7-B489-464C-B95C-D3DD3D7933F4}" srcOrd="10" destOrd="0" presId="urn:microsoft.com/office/officeart/2005/8/layout/cycle5"/>
    <dgm:cxn modelId="{C8322475-F34D-4BEF-BC0C-3B09577032CB}" type="presParOf" srcId="{24DB679A-0E35-4AF9-8AEA-48E3BB82FE24}" destId="{0B67F088-14BB-4D57-B03E-0DF9F0F56A3F}" srcOrd="11" destOrd="0" presId="urn:microsoft.com/office/officeart/2005/8/layout/cycle5"/>
    <dgm:cxn modelId="{C375F36C-7B70-4834-899B-DBBB2D0B7D13}" type="presParOf" srcId="{24DB679A-0E35-4AF9-8AEA-48E3BB82FE24}" destId="{CAFBB2B2-644B-4F27-A3B0-28A8A87B6D87}" srcOrd="12" destOrd="0" presId="urn:microsoft.com/office/officeart/2005/8/layout/cycle5"/>
    <dgm:cxn modelId="{0F633CE0-791B-478B-84BD-DDB131D7252F}" type="presParOf" srcId="{24DB679A-0E35-4AF9-8AEA-48E3BB82FE24}" destId="{6710CA38-9273-4749-9195-66B77FF99ADF}" srcOrd="13" destOrd="0" presId="urn:microsoft.com/office/officeart/2005/8/layout/cycle5"/>
    <dgm:cxn modelId="{4904873F-263E-4708-9F66-EBA2BCCDE8E4}" type="presParOf" srcId="{24DB679A-0E35-4AF9-8AEA-48E3BB82FE24}" destId="{B9C8148D-C04A-4BEB-B525-8339AA09A37C}" srcOrd="14" destOrd="0" presId="urn:microsoft.com/office/officeart/2005/8/layout/cycle5"/>
    <dgm:cxn modelId="{93C5643C-945E-4848-B44E-6922248DFF8C}" type="presParOf" srcId="{24DB679A-0E35-4AF9-8AEA-48E3BB82FE24}" destId="{2EB9832F-04CD-4E70-897E-E74705AABC2B}" srcOrd="15" destOrd="0" presId="urn:microsoft.com/office/officeart/2005/8/layout/cycle5"/>
    <dgm:cxn modelId="{984A69B4-7292-441D-B05F-4F7CAF547D89}" type="presParOf" srcId="{24DB679A-0E35-4AF9-8AEA-48E3BB82FE24}" destId="{BF7246C3-22C2-4B09-83B1-CF658D3BF04D}" srcOrd="16" destOrd="0" presId="urn:microsoft.com/office/officeart/2005/8/layout/cycle5"/>
    <dgm:cxn modelId="{D7550FD8-D612-4165-9975-4C2F1EC8462C}" type="presParOf" srcId="{24DB679A-0E35-4AF9-8AEA-48E3BB82FE24}" destId="{B601AE43-A2FA-4BA9-B9F1-D42026D33113}" srcOrd="17" destOrd="0" presId="urn:microsoft.com/office/officeart/2005/8/layout/cycle5"/>
    <dgm:cxn modelId="{33F48318-F0C4-4A9B-A7BF-D84F27E16B5F}" type="presParOf" srcId="{24DB679A-0E35-4AF9-8AEA-48E3BB82FE24}" destId="{32ED0753-6F3E-4EF3-A245-ECE25DC9EAC3}" srcOrd="18" destOrd="0" presId="urn:microsoft.com/office/officeart/2005/8/layout/cycle5"/>
    <dgm:cxn modelId="{B443C25E-D3CC-4B38-9408-CDD2403B73EC}" type="presParOf" srcId="{24DB679A-0E35-4AF9-8AEA-48E3BB82FE24}" destId="{CA9AD081-F9F2-46DC-A47A-327934B72E6B}" srcOrd="19" destOrd="0" presId="urn:microsoft.com/office/officeart/2005/8/layout/cycle5"/>
    <dgm:cxn modelId="{3A20F9C6-4F3D-4E1E-AB2D-56B819A8A276}" type="presParOf" srcId="{24DB679A-0E35-4AF9-8AEA-48E3BB82FE24}" destId="{116B1E3F-AF5B-4920-8C60-8D1773D0B1B7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964488-03DF-4F95-B45C-890AA79D77A7}">
      <dsp:nvSpPr>
        <dsp:cNvPr id="0" name=""/>
        <dsp:cNvSpPr/>
      </dsp:nvSpPr>
      <dsp:spPr>
        <a:xfrm>
          <a:off x="3573326" y="3395"/>
          <a:ext cx="1082947" cy="703916"/>
        </a:xfrm>
        <a:prstGeom prst="round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Cibler</a:t>
          </a:r>
          <a:endParaRPr lang="fr-FR" sz="1300" kern="1200" dirty="0"/>
        </a:p>
      </dsp:txBody>
      <dsp:txXfrm>
        <a:off x="3573326" y="3395"/>
        <a:ext cx="1082947" cy="703916"/>
      </dsp:txXfrm>
    </dsp:sp>
    <dsp:sp modelId="{26DCD7C3-3D42-4B44-AE1F-144A4D976313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2689911" y="119755"/>
              </a:moveTo>
              <a:arcTo wR="2007006" hR="2007006" stAng="17393565" swAng="770731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186DA-6469-42AC-A251-37609F6B1649}">
      <dsp:nvSpPr>
        <dsp:cNvPr id="0" name=""/>
        <dsp:cNvSpPr/>
      </dsp:nvSpPr>
      <dsp:spPr>
        <a:xfrm>
          <a:off x="5142466" y="759053"/>
          <a:ext cx="1082947" cy="703916"/>
        </a:xfrm>
        <a:prstGeom prst="round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Angler</a:t>
          </a:r>
          <a:endParaRPr lang="fr-FR" sz="1300" kern="1200" dirty="0"/>
        </a:p>
      </dsp:txBody>
      <dsp:txXfrm>
        <a:off x="5142466" y="759053"/>
        <a:ext cx="1082947" cy="703916"/>
      </dsp:txXfrm>
    </dsp:sp>
    <dsp:sp modelId="{4BA5B4F3-1A22-41A1-A066-332A66AB9D3B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3882933" y="1293583"/>
              </a:moveTo>
              <a:arcTo wR="2007006" hR="2007006" stAng="20350680" swAng="1063405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8BB89F-84D4-4A68-A83B-C718A6CBCB8C}">
      <dsp:nvSpPr>
        <dsp:cNvPr id="0" name=""/>
        <dsp:cNvSpPr/>
      </dsp:nvSpPr>
      <dsp:spPr>
        <a:xfrm>
          <a:off x="5530012" y="2457002"/>
          <a:ext cx="1082947" cy="703916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Rédiger / Illustrer / Enrichir</a:t>
          </a:r>
          <a:endParaRPr lang="fr-FR" sz="1300" kern="1200" dirty="0"/>
        </a:p>
      </dsp:txBody>
      <dsp:txXfrm>
        <a:off x="5530012" y="2457002"/>
        <a:ext cx="1082947" cy="703916"/>
      </dsp:txXfrm>
    </dsp:sp>
    <dsp:sp modelId="{C28CA069-0A09-49C5-A726-FDBE89DEA57C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3778600" y="2950152"/>
              </a:moveTo>
              <a:arcTo wR="2007006" hR="2007006" stAng="1681774" swAng="834364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FCEE5-7A49-4291-B4B3-4F1DAA86A124}">
      <dsp:nvSpPr>
        <dsp:cNvPr id="0" name=""/>
        <dsp:cNvSpPr/>
      </dsp:nvSpPr>
      <dsp:spPr>
        <a:xfrm>
          <a:off x="4444133" y="3818651"/>
          <a:ext cx="1082947" cy="703916"/>
        </a:xfrm>
        <a:prstGeom prst="round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Optimiser</a:t>
          </a:r>
          <a:endParaRPr lang="fr-FR" sz="1300" kern="1200" dirty="0"/>
        </a:p>
      </dsp:txBody>
      <dsp:txXfrm>
        <a:off x="4444133" y="3818651"/>
        <a:ext cx="1082947" cy="703916"/>
      </dsp:txXfrm>
    </dsp:sp>
    <dsp:sp modelId="{0B67F088-14BB-4D57-B03E-0DF9F0F56A3F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2205775" y="4004145"/>
              </a:moveTo>
              <a:arcTo wR="2007006" hR="2007006" stAng="5058974" swAng="682053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FBB2B2-644B-4F27-A3B0-28A8A87B6D87}">
      <dsp:nvSpPr>
        <dsp:cNvPr id="0" name=""/>
        <dsp:cNvSpPr/>
      </dsp:nvSpPr>
      <dsp:spPr>
        <a:xfrm>
          <a:off x="2702518" y="3818651"/>
          <a:ext cx="1082947" cy="703916"/>
        </a:xfrm>
        <a:prstGeom prst="round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Promouvoir</a:t>
          </a:r>
          <a:endParaRPr lang="fr-FR" sz="1300" kern="1200" dirty="0"/>
        </a:p>
      </dsp:txBody>
      <dsp:txXfrm>
        <a:off x="2702518" y="3818651"/>
        <a:ext cx="1082947" cy="703916"/>
      </dsp:txXfrm>
    </dsp:sp>
    <dsp:sp modelId="{B9C8148D-C04A-4BEB-B525-8339AA09A37C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514002" y="3348278"/>
              </a:moveTo>
              <a:arcTo wR="2007006" hR="2007006" stAng="8283862" swAng="834364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9832F-04CD-4E70-897E-E74705AABC2B}">
      <dsp:nvSpPr>
        <dsp:cNvPr id="0" name=""/>
        <dsp:cNvSpPr/>
      </dsp:nvSpPr>
      <dsp:spPr>
        <a:xfrm>
          <a:off x="1616639" y="2457002"/>
          <a:ext cx="1082947" cy="703916"/>
        </a:xfrm>
        <a:prstGeom prst="round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Dialoguer</a:t>
          </a:r>
          <a:endParaRPr lang="fr-FR" sz="1300" kern="1200" dirty="0"/>
        </a:p>
      </dsp:txBody>
      <dsp:txXfrm>
        <a:off x="1616639" y="2457002"/>
        <a:ext cx="1082947" cy="703916"/>
      </dsp:txXfrm>
    </dsp:sp>
    <dsp:sp modelId="{B601AE43-A2FA-4BA9-B9F1-D42026D33113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2934" y="1898518"/>
              </a:moveTo>
              <a:arcTo wR="2007006" hR="2007006" stAng="10985916" swAng="1063405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D0753-6F3E-4EF3-A245-ECE25DC9EAC3}">
      <dsp:nvSpPr>
        <dsp:cNvPr id="0" name=""/>
        <dsp:cNvSpPr/>
      </dsp:nvSpPr>
      <dsp:spPr>
        <a:xfrm>
          <a:off x="2004185" y="759053"/>
          <a:ext cx="1082947" cy="703916"/>
        </a:xfrm>
        <a:prstGeom prst="round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Mesurer</a:t>
          </a:r>
          <a:endParaRPr lang="fr-FR" sz="1300" kern="1200" dirty="0"/>
        </a:p>
      </dsp:txBody>
      <dsp:txXfrm>
        <a:off x="2004185" y="759053"/>
        <a:ext cx="1082947" cy="703916"/>
      </dsp:txXfrm>
    </dsp:sp>
    <dsp:sp modelId="{116B1E3F-AF5B-4920-8C60-8D1773D0B1B7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921612" y="318813"/>
              </a:moveTo>
              <a:arcTo wR="2007006" hR="2007006" stAng="14235704" swAng="770731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533D6-5C1D-4672-AE5A-722D22C24496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90F15-B625-4157-B0A5-3784FB2419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Appât</a:t>
            </a:r>
            <a:r>
              <a:rPr lang="fr-BE" baseline="0" dirty="0" smtClean="0"/>
              <a:t> :</a:t>
            </a:r>
          </a:p>
          <a:p>
            <a:r>
              <a:rPr lang="fr-BE" baseline="0" dirty="0" smtClean="0"/>
              <a:t>Message :</a:t>
            </a:r>
          </a:p>
          <a:p>
            <a:r>
              <a:rPr lang="fr-BE" baseline="0" dirty="0" smtClean="0"/>
              <a:t>Bénéfice :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0F15-B625-4157-B0A5-3784FB241968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Logiciels de </a:t>
            </a:r>
            <a:r>
              <a:rPr lang="fr-BE" dirty="0" err="1" smtClean="0"/>
              <a:t>spinnage</a:t>
            </a:r>
            <a:r>
              <a:rPr lang="fr-BE" dirty="0" smtClean="0"/>
              <a:t> (créations de quantités de contenus </a:t>
            </a:r>
            <a:r>
              <a:rPr lang="fr-BE" dirty="0" err="1" smtClean="0"/>
              <a:t>seo</a:t>
            </a:r>
            <a:r>
              <a:rPr lang="fr-BE" dirty="0" smtClean="0"/>
              <a:t>) ne servent plus à gd chose depuis </a:t>
            </a:r>
            <a:r>
              <a:rPr lang="fr-BE" dirty="0" err="1" smtClean="0"/>
              <a:t>google</a:t>
            </a:r>
            <a:r>
              <a:rPr lang="fr-BE" dirty="0" smtClean="0"/>
              <a:t> panda</a:t>
            </a:r>
          </a:p>
          <a:p>
            <a:endParaRPr lang="fr-BE" dirty="0" smtClean="0"/>
          </a:p>
          <a:p>
            <a:r>
              <a:rPr lang="fr-BE" dirty="0" smtClean="0"/>
              <a:t>Pas de pub… déguisée</a:t>
            </a:r>
          </a:p>
          <a:p>
            <a:endParaRPr lang="fr-BE" dirty="0" smtClean="0"/>
          </a:p>
          <a:p>
            <a:r>
              <a:rPr lang="fr-BE" dirty="0" smtClean="0"/>
              <a:t>Pas de jargon non expliqué</a:t>
            </a:r>
          </a:p>
          <a:p>
            <a:endParaRPr lang="fr-BE" dirty="0" smtClean="0"/>
          </a:p>
          <a:p>
            <a:r>
              <a:rPr lang="fr-BE" dirty="0" smtClean="0"/>
              <a:t>Formules standard (accueil et non pas première page de niveau 1; données personnelles et non pas informations privées vous concernant)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0F15-B625-4157-B0A5-3784FB241968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Rappel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Granularité de l’architecture (de la page et du site) et principe garde-robe (le plus recherché est le plus accessible pour la cible visée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Un seul thème par page</a:t>
            </a:r>
            <a:r>
              <a:rPr lang="fr-BE" baseline="0" dirty="0" smtClean="0"/>
              <a:t> : contenu UNIQUE !!!</a:t>
            </a:r>
            <a:endParaRPr lang="fr-BE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0F15-B625-4157-B0A5-3784FB241968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sz="1200" dirty="0" smtClean="0"/>
              <a:t>Peut s’écrire en dernier lieu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0F15-B625-4157-B0A5-3784FB241968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Remodelez un chapeau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0F15-B625-4157-B0A5-3784FB241968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0F15-B625-4157-B0A5-3784FB241968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0F15-B625-4157-B0A5-3784FB241968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sz="1200" dirty="0" smtClean="0"/>
              <a:t>Idéal pour optimiser : environ 300 mots (pas trop sur-optimisé comme ça)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0F15-B625-4157-B0A5-3784FB241968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Restez</a:t>
            </a:r>
            <a:r>
              <a:rPr lang="fr-BE" baseline="0" dirty="0" smtClean="0"/>
              <a:t> naturels ! Gare au SPAM : Google de plus en plus vigilant au « </a:t>
            </a:r>
            <a:r>
              <a:rPr lang="fr-BE" sz="1200" dirty="0" smtClean="0"/>
              <a:t>keyword </a:t>
            </a:r>
            <a:r>
              <a:rPr lang="fr-BE" sz="1200" dirty="0" err="1" smtClean="0"/>
              <a:t>stuffing</a:t>
            </a:r>
            <a:r>
              <a:rPr lang="fr-BE" sz="1200" dirty="0" smtClean="0"/>
              <a:t> » </a:t>
            </a:r>
            <a:r>
              <a:rPr lang="fr-BE" baseline="0" dirty="0" smtClean="0"/>
              <a:t>!!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0F15-B625-4157-B0A5-3784FB241968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Copie ? Plagiat ? Pillage ? </a:t>
            </a:r>
            <a:r>
              <a:rPr lang="fr-BE" smtClean="0"/>
              <a:t>Copyscape.com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0F15-B625-4157-B0A5-3784FB241968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3568" y="1052736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fr-FR" dirty="0" smtClean="0"/>
              <a:t>TITRE PRESA SUR DEUX LIGNES MAX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653136"/>
            <a:ext cx="6440760" cy="864096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BE" dirty="0" smtClean="0"/>
              <a:t>Client</a:t>
            </a:r>
          </a:p>
          <a:p>
            <a:r>
              <a:rPr lang="fr-BE" dirty="0" smtClean="0"/>
              <a:t>Date 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 hasCustomPrompt="1"/>
          </p:nvPr>
        </p:nvSpPr>
        <p:spPr>
          <a:xfrm>
            <a:off x="3635896" y="5661024"/>
            <a:ext cx="1728192" cy="4322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fr-BE" dirty="0" smtClean="0"/>
              <a:t>@</a:t>
            </a:r>
            <a:r>
              <a:rPr lang="fr-BE" dirty="0" err="1" smtClean="0"/>
              <a:t>xdegraux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/>
              <a:t>Rédiger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lang="fr-FR" sz="1200" smtClean="0"/>
            </a:lvl1pPr>
          </a:lstStyle>
          <a:p>
            <a:pPr lvl="0"/>
            <a:r>
              <a:rPr lang="fr-FR" sz="1200" dirty="0" smtClean="0">
                <a:latin typeface="Calibri"/>
                <a:ea typeface="Times New Roman"/>
                <a:cs typeface="Times New Roman"/>
              </a:rPr>
              <a:t>Planifier et concevoir des contenus web, en respectant les règles du marketing éditorial et du référencement naturel 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 descr="200x200 logo xd complet - Copy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72400" y="6021288"/>
            <a:ext cx="836712" cy="8367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Rédiger</a:t>
            </a:r>
            <a:endParaRPr lang="fr-FR" dirty="0"/>
          </a:p>
        </p:txBody>
      </p:sp>
      <p:pic>
        <p:nvPicPr>
          <p:cNvPr id="4" name="Image 3" descr="IMG_08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708920"/>
            <a:ext cx="5004048" cy="33498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Critères</a:t>
            </a:r>
            <a:endParaRPr lang="fr-FR" dirty="0"/>
          </a:p>
        </p:txBody>
      </p:sp>
      <p:pic>
        <p:nvPicPr>
          <p:cNvPr id="22530" name="Picture 2" descr="http://www.coacheloquence.com/wp-content/uploads/2012/08/micro_tend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420888"/>
            <a:ext cx="2857500" cy="2266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Accrochez !</a:t>
            </a:r>
            <a:endParaRPr lang="fr-FR" dirty="0"/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395536" y="4077072"/>
            <a:ext cx="8147248" cy="2520280"/>
          </a:xfrm>
        </p:spPr>
        <p:txBody>
          <a:bodyPr>
            <a:noAutofit/>
          </a:bodyPr>
          <a:lstStyle/>
          <a:p>
            <a:r>
              <a:rPr lang="fr-BE" sz="2400" dirty="0" smtClean="0"/>
              <a:t>Attaque courte du texte : droit au but !</a:t>
            </a:r>
          </a:p>
          <a:p>
            <a:r>
              <a:rPr lang="fr-BE" sz="2400" dirty="0" smtClean="0"/>
              <a:t>Pyramide :  l'essentiel (évitez les </a:t>
            </a:r>
            <a:r>
              <a:rPr lang="fr-BE" sz="2400" dirty="0" err="1" smtClean="0"/>
              <a:t>snippets</a:t>
            </a:r>
            <a:r>
              <a:rPr lang="fr-BE" sz="2400" dirty="0" smtClean="0"/>
              <a:t> aléatoires)</a:t>
            </a:r>
          </a:p>
          <a:p>
            <a:r>
              <a:rPr lang="fr-BE" sz="2400" dirty="0" smtClean="0"/>
              <a:t>Insertion des mots-clés primaires</a:t>
            </a:r>
          </a:p>
          <a:p>
            <a:r>
              <a:rPr lang="fr-BE" sz="2400" dirty="0" smtClean="0"/>
              <a:t>Style marketing/publicitaire : « </a:t>
            </a:r>
            <a:r>
              <a:rPr lang="fr-BE" sz="2400" dirty="0" err="1" smtClean="0"/>
              <a:t>catchy</a:t>
            </a:r>
            <a:r>
              <a:rPr lang="fr-BE" sz="2400" dirty="0" smtClean="0"/>
              <a:t> » (promesse)</a:t>
            </a:r>
          </a:p>
          <a:p>
            <a:r>
              <a:rPr lang="fr-BE" sz="2400" dirty="0" smtClean="0"/>
              <a:t>Lois de proximité : ce qui va bientôt changer , lieu connu de la cible, amour, argent… (émotion)</a:t>
            </a:r>
            <a:endParaRPr lang="fr-BE" sz="2400" dirty="0"/>
          </a:p>
        </p:txBody>
      </p:sp>
      <p:pic>
        <p:nvPicPr>
          <p:cNvPr id="5" name="Picture 2" descr="http://www.petzl.com/files/fckfiles/image/product-experience/GRIGRI2/assurer-second-renvoi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24745"/>
            <a:ext cx="5040560" cy="293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thedevalife.com/wp-content/uploads/2012/05/exercise-or-gym-area-clip-art_4156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556792"/>
            <a:ext cx="3762375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Des TEXTES denses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Critères</a:t>
            </a:r>
            <a:endParaRPr lang="fr-FR" dirty="0"/>
          </a:p>
        </p:txBody>
      </p:sp>
      <p:pic>
        <p:nvPicPr>
          <p:cNvPr id="22530" name="Picture 2" descr="http://www.coacheloquence.com/wp-content/uploads/2012/08/micro_tend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420888"/>
            <a:ext cx="2857500" cy="2266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Longueur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75445"/>
            <a:ext cx="8229600" cy="4525963"/>
          </a:xfrm>
        </p:spPr>
        <p:txBody>
          <a:bodyPr/>
          <a:lstStyle/>
          <a:p>
            <a:r>
              <a:rPr lang="fr-BE" sz="2400" dirty="0"/>
              <a:t>100 mots = 25% des lecteurs perdus; 300 mots = 40%; 500 mots = </a:t>
            </a:r>
            <a:r>
              <a:rPr lang="fr-BE" sz="2400" dirty="0" smtClean="0"/>
              <a:t>60% </a:t>
            </a:r>
            <a:r>
              <a:rPr lang="fr-BE" sz="2400" dirty="0"/>
              <a:t>et 500 mots = 80</a:t>
            </a:r>
            <a:r>
              <a:rPr lang="fr-BE" sz="2400" dirty="0" smtClean="0"/>
              <a:t>% (source : </a:t>
            </a:r>
            <a:r>
              <a:rPr lang="fr-BE" sz="2400" dirty="0"/>
              <a:t>Black London </a:t>
            </a:r>
            <a:r>
              <a:rPr lang="fr-BE" sz="2400" dirty="0" smtClean="0"/>
              <a:t>)</a:t>
            </a:r>
          </a:p>
          <a:p>
            <a:r>
              <a:rPr lang="fr-BE" sz="2400" dirty="0"/>
              <a:t>Longueur idéale p/r </a:t>
            </a:r>
            <a:r>
              <a:rPr lang="fr-BE" sz="2400" dirty="0" err="1"/>
              <a:t>print</a:t>
            </a:r>
            <a:r>
              <a:rPr lang="fr-BE" sz="2400" dirty="0"/>
              <a:t> : 50%</a:t>
            </a:r>
          </a:p>
          <a:p>
            <a:r>
              <a:rPr lang="fr-BE" sz="2400" dirty="0" smtClean="0"/>
              <a:t>200 </a:t>
            </a:r>
            <a:r>
              <a:rPr lang="fr-BE" sz="2400" dirty="0"/>
              <a:t>mots descriptifs min./</a:t>
            </a:r>
            <a:r>
              <a:rPr lang="fr-BE" sz="2400" dirty="0" smtClean="0"/>
              <a:t>1.500 signes</a:t>
            </a:r>
            <a:endParaRPr lang="fr-BE" sz="2400" dirty="0"/>
          </a:p>
          <a:p>
            <a:r>
              <a:rPr lang="fr-BE" sz="2400" dirty="0" smtClean="0"/>
              <a:t>Fragmentez, ancrez, </a:t>
            </a:r>
            <a:r>
              <a:rPr lang="fr-BE" sz="2400" dirty="0"/>
              <a:t>mettez en relief </a:t>
            </a:r>
            <a:r>
              <a:rPr lang="fr-BE" sz="2400" dirty="0" smtClean="0"/>
              <a:t> : taille </a:t>
            </a:r>
            <a:r>
              <a:rPr lang="fr-BE" sz="2400" dirty="0"/>
              <a:t>de police, gras, italiques, paragraphes, </a:t>
            </a:r>
            <a:r>
              <a:rPr lang="fr-BE" sz="2400" dirty="0" smtClean="0"/>
              <a:t>block </a:t>
            </a:r>
            <a:r>
              <a:rPr lang="fr-BE" sz="2400" dirty="0" err="1" smtClean="0"/>
              <a:t>quotes</a:t>
            </a:r>
            <a:r>
              <a:rPr lang="fr-BE" sz="2400" dirty="0" smtClean="0"/>
              <a:t>, inters, listes à puces…) </a:t>
            </a:r>
          </a:p>
          <a:p>
            <a:r>
              <a:rPr lang="fr-BE" sz="2400" dirty="0"/>
              <a:t>Si </a:t>
            </a:r>
            <a:r>
              <a:rPr lang="fr-BE" sz="2400" dirty="0" smtClean="0"/>
              <a:t>texte </a:t>
            </a:r>
            <a:r>
              <a:rPr lang="fr-BE" sz="2400" dirty="0"/>
              <a:t>très </a:t>
            </a:r>
            <a:r>
              <a:rPr lang="fr-BE" sz="2400" dirty="0" err="1"/>
              <a:t>très</a:t>
            </a:r>
            <a:r>
              <a:rPr lang="fr-BE" sz="2400" dirty="0"/>
              <a:t> </a:t>
            </a:r>
            <a:r>
              <a:rPr lang="fr-BE" sz="2400" dirty="0" smtClean="0"/>
              <a:t>long </a:t>
            </a:r>
            <a:r>
              <a:rPr lang="fr-BE" sz="2400" dirty="0"/>
              <a:t>: résumé </a:t>
            </a:r>
            <a:r>
              <a:rPr lang="fr-BE" sz="2400" dirty="0" smtClean="0"/>
              <a:t>+  lien vers doc.</a:t>
            </a:r>
          </a:p>
          <a:p>
            <a:pPr>
              <a:buNone/>
            </a:pPr>
            <a:r>
              <a:rPr lang="fr-BE" sz="2400" dirty="0"/>
              <a:t/>
            </a:r>
            <a:br>
              <a:rPr lang="fr-BE" sz="2400" dirty="0"/>
            </a:br>
            <a:r>
              <a:rPr lang="fr-BE" sz="2400" dirty="0" smtClean="0"/>
              <a:t>=&gt; </a:t>
            </a:r>
            <a:r>
              <a:rPr lang="fr-BE" sz="2400" b="1" dirty="0" smtClean="0"/>
              <a:t>Soyez concis</a:t>
            </a:r>
            <a:r>
              <a:rPr lang="fr-BE" sz="2400" b="1" dirty="0"/>
              <a:t>, </a:t>
            </a:r>
            <a:r>
              <a:rPr lang="fr-BE" sz="2400" b="1" dirty="0" smtClean="0"/>
              <a:t>concentré, dense !</a:t>
            </a:r>
            <a:endParaRPr lang="fr-FR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0"/>
            <a:ext cx="3131840" cy="223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Mots-clés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43597"/>
            <a:ext cx="8147248" cy="4525963"/>
          </a:xfrm>
        </p:spPr>
        <p:txBody>
          <a:bodyPr>
            <a:normAutofit/>
          </a:bodyPr>
          <a:lstStyle/>
          <a:p>
            <a:r>
              <a:rPr lang="fr-BE" sz="2400" dirty="0"/>
              <a:t>Min. 2 fois chaque mot-clé dans le </a:t>
            </a:r>
            <a:r>
              <a:rPr lang="fr-BE" sz="2400" dirty="0" smtClean="0"/>
              <a:t>corps, </a:t>
            </a:r>
            <a:r>
              <a:rPr lang="fr-BE" sz="2400" dirty="0"/>
              <a:t>de façon « naturelle »</a:t>
            </a:r>
          </a:p>
          <a:p>
            <a:r>
              <a:rPr lang="fr-BE" sz="2400" dirty="0" smtClean="0"/>
              <a:t>3 mots-clés pour 100 mots (100-3-3) : Densité idéale = 2 à 5%</a:t>
            </a:r>
          </a:p>
          <a:p>
            <a:r>
              <a:rPr lang="fr-BE" sz="2400" dirty="0" smtClean="0"/>
              <a:t>Mots-clés : gras, titre, ancres </a:t>
            </a:r>
          </a:p>
          <a:p>
            <a:r>
              <a:rPr lang="fr-BE" sz="2400" dirty="0" smtClean="0"/>
              <a:t>Mots-clés : proximité et ordre</a:t>
            </a:r>
          </a:p>
          <a:p>
            <a:r>
              <a:rPr lang="fr-BE" sz="2400" dirty="0" smtClean="0"/>
              <a:t>Mots-clés : féminin et pluriel</a:t>
            </a:r>
          </a:p>
        </p:txBody>
      </p:sp>
      <p:pic>
        <p:nvPicPr>
          <p:cNvPr id="8194" name="Picture 2" descr="http://stateofseo.com/wp-content/uploads/2012/09/post-penguin-upd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412776"/>
            <a:ext cx="3384376" cy="25674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7218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Liens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830071" cy="428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Liens (1/2)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525963"/>
          </a:xfrm>
        </p:spPr>
        <p:txBody>
          <a:bodyPr>
            <a:normAutofit/>
          </a:bodyPr>
          <a:lstStyle/>
          <a:p>
            <a:r>
              <a:rPr lang="fr-BE" sz="2400" dirty="0"/>
              <a:t>Texte d’ancre naturel de 3 à 7 mots explicites et spécifiques (mots-clés de la cible</a:t>
            </a:r>
            <a:r>
              <a:rPr lang="fr-BE" sz="2400" dirty="0" smtClean="0"/>
              <a:t>)</a:t>
            </a:r>
          </a:p>
          <a:p>
            <a:r>
              <a:rPr lang="fr-BE" sz="2400" dirty="0"/>
              <a:t>1 lien pour 120 mots en moyenne (3 à 5 par texte max.)</a:t>
            </a:r>
          </a:p>
          <a:p>
            <a:r>
              <a:rPr lang="fr-BE" sz="2400" dirty="0" smtClean="0"/>
              <a:t>Variation </a:t>
            </a:r>
            <a:r>
              <a:rPr lang="fr-BE" sz="2400" dirty="0"/>
              <a:t>du type de liens pour éviter la sur-optimisation (liens internes et externes)</a:t>
            </a:r>
          </a:p>
          <a:p>
            <a:r>
              <a:rPr lang="fr-BE" sz="2400" dirty="0" smtClean="0"/>
              <a:t>Liens </a:t>
            </a:r>
            <a:r>
              <a:rPr lang="fr-BE" sz="2400" dirty="0"/>
              <a:t>en page </a:t>
            </a:r>
            <a:r>
              <a:rPr lang="fr-BE" sz="2400" dirty="0" err="1"/>
              <a:t>blank</a:t>
            </a:r>
            <a:r>
              <a:rPr lang="fr-BE" sz="2400" dirty="0"/>
              <a:t> si externes </a:t>
            </a:r>
            <a:r>
              <a:rPr lang="fr-BE" sz="2400" dirty="0" smtClean="0"/>
              <a:t>(durée de visite)</a:t>
            </a:r>
          </a:p>
          <a:p>
            <a:r>
              <a:rPr lang="fr-BE" sz="2400" dirty="0" smtClean="0"/>
              <a:t>Liens externes uniquement vers sites de qualité</a:t>
            </a:r>
            <a:endParaRPr lang="fr-BE" sz="2400" dirty="0"/>
          </a:p>
          <a:p>
            <a:r>
              <a:rPr lang="fr-BE" sz="2400" dirty="0" smtClean="0"/>
              <a:t>Liens internes plutôt dans le haut du texte, mais en fin de phrase (lisibilité)</a:t>
            </a:r>
          </a:p>
          <a:p>
            <a:pPr>
              <a:buFontTx/>
              <a:buChar char="-"/>
            </a:pPr>
            <a:endParaRPr lang="fr-BE" dirty="0"/>
          </a:p>
        </p:txBody>
      </p:sp>
      <p:pic>
        <p:nvPicPr>
          <p:cNvPr id="8194" name="Picture 2" descr="http://orangium.com/s/Orangium/ss/thumb/200_6-17700-2987-evitez-les-liens-cliquez-i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76672"/>
            <a:ext cx="19050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91772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Liens (2/2)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400" dirty="0"/>
              <a:t>Créer des liens explicites entre les </a:t>
            </a:r>
            <a:r>
              <a:rPr lang="fr-BE" sz="2400" dirty="0" smtClean="0"/>
              <a:t>pages/articles/dossiers (X-</a:t>
            </a:r>
            <a:r>
              <a:rPr lang="fr-BE" sz="2400" dirty="0" err="1" smtClean="0"/>
              <a:t>linking</a:t>
            </a:r>
            <a:r>
              <a:rPr lang="fr-BE" sz="2400" dirty="0" smtClean="0"/>
              <a:t>)… si ça a du sens</a:t>
            </a:r>
          </a:p>
          <a:p>
            <a:r>
              <a:rPr lang="fr-BE" sz="2400" dirty="0"/>
              <a:t>En fin de texte liens internes et externes « pour en savoir </a:t>
            </a:r>
            <a:r>
              <a:rPr lang="fr-BE" sz="2400" dirty="0" smtClean="0"/>
              <a:t>plus »</a:t>
            </a:r>
            <a:r>
              <a:rPr lang="fr-BE" sz="2400" dirty="0"/>
              <a:t> </a:t>
            </a:r>
          </a:p>
          <a:p>
            <a:r>
              <a:rPr lang="fr-BE" sz="2400" dirty="0" smtClean="0"/>
              <a:t>URL </a:t>
            </a:r>
            <a:r>
              <a:rPr lang="fr-BE" sz="2400" dirty="0"/>
              <a:t>visibles... uniquement si </a:t>
            </a:r>
            <a:r>
              <a:rPr lang="fr-BE" sz="2400" dirty="0" err="1"/>
              <a:t>vanity</a:t>
            </a:r>
            <a:endParaRPr lang="fr-BE" sz="2400" dirty="0"/>
          </a:p>
          <a:p>
            <a:r>
              <a:rPr lang="fr-BE" sz="2400" dirty="0" smtClean="0"/>
              <a:t>Ne </a:t>
            </a:r>
            <a:r>
              <a:rPr lang="fr-BE" sz="2400" dirty="0"/>
              <a:t>pas souligner de texte non cliquable (confusion)</a:t>
            </a:r>
          </a:p>
          <a:p>
            <a:r>
              <a:rPr lang="fr-BE" sz="2400" dirty="0"/>
              <a:t>Mention de la source si </a:t>
            </a:r>
            <a:r>
              <a:rPr lang="fr-BE" sz="2400" dirty="0" err="1"/>
              <a:t>pdf</a:t>
            </a:r>
            <a:r>
              <a:rPr lang="fr-BE" sz="2400" dirty="0"/>
              <a:t>, </a:t>
            </a:r>
            <a:r>
              <a:rPr lang="fr-BE" sz="2400" dirty="0" err="1"/>
              <a:t>word</a:t>
            </a:r>
            <a:r>
              <a:rPr lang="fr-BE" sz="2400" dirty="0"/>
              <a:t>, anglais...et </a:t>
            </a:r>
            <a:r>
              <a:rPr lang="fr-BE" sz="2400" dirty="0" smtClean="0"/>
              <a:t>prévoir </a:t>
            </a:r>
            <a:r>
              <a:rPr lang="fr-BE" sz="2400" dirty="0"/>
              <a:t>lien téléchargement pour programmes rares</a:t>
            </a:r>
          </a:p>
          <a:p>
            <a:r>
              <a:rPr lang="fr-BE" sz="2400" dirty="0" smtClean="0"/>
              <a:t>Lien </a:t>
            </a:r>
            <a:r>
              <a:rPr lang="fr-BE" sz="2400" dirty="0"/>
              <a:t>contact en </a:t>
            </a:r>
            <a:r>
              <a:rPr lang="fr-BE" sz="2400" dirty="0" err="1" smtClean="0"/>
              <a:t>mailto</a:t>
            </a:r>
            <a:endParaRPr lang="fr-BE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Méthode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6.idata.over-blog.com/4/39/33/48/gif_Logo_Panneau_Danger_a.gif"/>
          <p:cNvPicPr>
            <a:picLocks noChangeAspect="1" noChangeArrowheads="1"/>
          </p:cNvPicPr>
          <p:nvPr/>
        </p:nvPicPr>
        <p:blipFill>
          <a:blip r:embed="rId3" cstate="print">
            <a:lum bright="72000" contrast="-6000"/>
          </a:blip>
          <a:srcRect/>
          <a:stretch>
            <a:fillRect/>
          </a:stretch>
        </p:blipFill>
        <p:spPr bwMode="auto">
          <a:xfrm>
            <a:off x="5016860" y="2204864"/>
            <a:ext cx="3875620" cy="3456384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Ecriture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400" dirty="0" smtClean="0"/>
              <a:t>Texte</a:t>
            </a:r>
            <a:r>
              <a:rPr lang="fr-BE" sz="2400" dirty="0"/>
              <a:t>, photos, vidéos, lignes du </a:t>
            </a:r>
            <a:r>
              <a:rPr lang="fr-BE" sz="2400" dirty="0" smtClean="0"/>
              <a:t>temps... </a:t>
            </a:r>
            <a:r>
              <a:rPr lang="fr-BE" sz="2400" dirty="0"/>
              <a:t>choix </a:t>
            </a:r>
            <a:r>
              <a:rPr lang="fr-BE" sz="2400" dirty="0" smtClean="0"/>
              <a:t>approprié (mais toujours un minimum de texte)</a:t>
            </a:r>
            <a:endParaRPr lang="fr-BE" sz="2400" dirty="0"/>
          </a:p>
          <a:p>
            <a:r>
              <a:rPr lang="fr-BE" sz="2400" dirty="0"/>
              <a:t>Simplicité, clarté, concision, </a:t>
            </a:r>
            <a:r>
              <a:rPr lang="fr-BE" sz="2400" dirty="0" smtClean="0"/>
              <a:t>cohérence…</a:t>
            </a:r>
            <a:endParaRPr lang="fr-BE" sz="2400" dirty="0"/>
          </a:p>
          <a:p>
            <a:r>
              <a:rPr lang="fr-BE" sz="2400" dirty="0" smtClean="0"/>
              <a:t>Réponse aux besoins </a:t>
            </a:r>
            <a:r>
              <a:rPr lang="fr-BE" sz="2400" dirty="0"/>
              <a:t>de l'internaute cible</a:t>
            </a:r>
          </a:p>
          <a:p>
            <a:r>
              <a:rPr lang="fr-BE" sz="2400" dirty="0" smtClean="0"/>
              <a:t>Une </a:t>
            </a:r>
            <a:r>
              <a:rPr lang="fr-BE" sz="2400" dirty="0"/>
              <a:t>idée paragraphe</a:t>
            </a:r>
          </a:p>
          <a:p>
            <a:r>
              <a:rPr lang="fr-BE" sz="2400" dirty="0"/>
              <a:t>Phrases simples et courtes (max. 15-20 mots)</a:t>
            </a:r>
          </a:p>
          <a:p>
            <a:r>
              <a:rPr lang="fr-BE" sz="2400" dirty="0" smtClean="0"/>
              <a:t>Chiffres numériques, dates absolues</a:t>
            </a:r>
            <a:endParaRPr lang="fr-BE" sz="2400" dirty="0"/>
          </a:p>
          <a:p>
            <a:r>
              <a:rPr lang="fr-BE" sz="2400" dirty="0"/>
              <a:t>Verbes à la voix active</a:t>
            </a:r>
          </a:p>
          <a:p>
            <a:r>
              <a:rPr lang="fr-BE" sz="2400" dirty="0" smtClean="0"/>
              <a:t>Mots-clés </a:t>
            </a:r>
            <a:r>
              <a:rPr lang="fr-BE" sz="2400" dirty="0"/>
              <a:t>en gras éventuellement</a:t>
            </a:r>
          </a:p>
          <a:p>
            <a:r>
              <a:rPr lang="fr-BE" sz="2400" dirty="0" smtClean="0"/>
              <a:t>…</a:t>
            </a:r>
            <a:endParaRPr lang="fr-BE" sz="2400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Être persuasif(</a:t>
            </a:r>
            <a:r>
              <a:rPr lang="fr-BE" dirty="0" err="1" smtClean="0"/>
              <a:t>ve</a:t>
            </a:r>
            <a:r>
              <a:rPr lang="fr-BE" dirty="0" smtClean="0"/>
              <a:t>)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5482952" cy="53732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Jargon et </a:t>
            </a:r>
            <a:r>
              <a:rPr lang="en-US" sz="2400" dirty="0" err="1" smtClean="0"/>
              <a:t>abréviations</a:t>
            </a:r>
            <a:r>
              <a:rPr lang="en-US" sz="2400" dirty="0" smtClean="0"/>
              <a:t> à </a:t>
            </a:r>
            <a:r>
              <a:rPr lang="en-US" sz="2400" dirty="0" err="1" smtClean="0"/>
              <a:t>éviter</a:t>
            </a:r>
            <a:endParaRPr lang="en-US" sz="2400" dirty="0" smtClean="0"/>
          </a:p>
          <a:p>
            <a:r>
              <a:rPr lang="en-US" sz="2400" dirty="0" smtClean="0"/>
              <a:t>Ton </a:t>
            </a:r>
            <a:r>
              <a:rPr lang="en-US" sz="2400" dirty="0" err="1" smtClean="0"/>
              <a:t>conversationnel</a:t>
            </a:r>
            <a:r>
              <a:rPr lang="en-US" sz="2400" dirty="0" smtClean="0"/>
              <a:t> (questions)</a:t>
            </a:r>
          </a:p>
          <a:p>
            <a:r>
              <a:rPr lang="en-US" sz="2400" dirty="0" smtClean="0"/>
              <a:t>Citations (avec photos de </a:t>
            </a:r>
            <a:r>
              <a:rPr lang="en-US" sz="2400" dirty="0" err="1" smtClean="0"/>
              <a:t>préférence</a:t>
            </a:r>
            <a:r>
              <a:rPr lang="en-US" sz="2400" dirty="0" smtClean="0"/>
              <a:t>), </a:t>
            </a:r>
            <a:r>
              <a:rPr lang="en-US" sz="2400" dirty="0" err="1" smtClean="0"/>
              <a:t>exemples</a:t>
            </a:r>
            <a:r>
              <a:rPr lang="en-US" sz="2400" dirty="0" smtClean="0"/>
              <a:t>, </a:t>
            </a:r>
            <a:r>
              <a:rPr lang="en-US" sz="2400" dirty="0" err="1" smtClean="0"/>
              <a:t>statistiques</a:t>
            </a:r>
            <a:r>
              <a:rPr lang="en-US" sz="2400" dirty="0" smtClean="0"/>
              <a:t>, sources…</a:t>
            </a:r>
            <a:endParaRPr lang="en-US" sz="2400" dirty="0"/>
          </a:p>
          <a:p>
            <a:r>
              <a:rPr lang="en-US" sz="2400" dirty="0" smtClean="0"/>
              <a:t>Questions / </a:t>
            </a:r>
            <a:r>
              <a:rPr lang="en-US" sz="2400" dirty="0" err="1" smtClean="0"/>
              <a:t>Réponses</a:t>
            </a:r>
            <a:r>
              <a:rPr lang="en-US" sz="2400" dirty="0" smtClean="0"/>
              <a:t>… de </a:t>
            </a:r>
            <a:r>
              <a:rPr lang="en-US" sz="2400" dirty="0" err="1" smtClean="0"/>
              <a:t>votre</a:t>
            </a:r>
            <a:r>
              <a:rPr lang="en-US" sz="2400" dirty="0" smtClean="0"/>
              <a:t> public</a:t>
            </a:r>
          </a:p>
          <a:p>
            <a:r>
              <a:rPr lang="en-US" sz="2400" dirty="0" smtClean="0"/>
              <a:t>Résumés / Reformulations</a:t>
            </a:r>
          </a:p>
          <a:p>
            <a:r>
              <a:rPr lang="en-US" sz="2400" dirty="0" err="1" smtClean="0"/>
              <a:t>Humour</a:t>
            </a:r>
            <a:endParaRPr lang="en-US" sz="2400" dirty="0" smtClean="0"/>
          </a:p>
          <a:p>
            <a:r>
              <a:rPr lang="en-US" sz="2400" dirty="0" err="1" smtClean="0"/>
              <a:t>Rassurez</a:t>
            </a:r>
            <a:r>
              <a:rPr lang="en-US" sz="2400" dirty="0" smtClean="0"/>
              <a:t> / cajoler (</a:t>
            </a:r>
            <a:r>
              <a:rPr lang="en-US" sz="2400" dirty="0" err="1" smtClean="0"/>
              <a:t>positif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Incitation à </a:t>
            </a:r>
            <a:r>
              <a:rPr lang="en-US" sz="2400" dirty="0" err="1" smtClean="0"/>
              <a:t>l’action</a:t>
            </a:r>
            <a:r>
              <a:rPr lang="en-US" sz="2400" dirty="0" smtClean="0"/>
              <a:t> (“à </a:t>
            </a:r>
            <a:r>
              <a:rPr lang="en-US" sz="2400" dirty="0" err="1" smtClean="0"/>
              <a:t>votre</a:t>
            </a:r>
            <a:r>
              <a:rPr lang="en-US" sz="2400" dirty="0" smtClean="0"/>
              <a:t> tour !”)</a:t>
            </a:r>
          </a:p>
          <a:p>
            <a:r>
              <a:rPr lang="en-US" sz="2400" dirty="0" smtClean="0"/>
              <a:t>Signature des </a:t>
            </a:r>
            <a:r>
              <a:rPr lang="en-US" sz="2400" dirty="0" err="1" smtClean="0"/>
              <a:t>textes</a:t>
            </a:r>
            <a:r>
              <a:rPr lang="en-US" sz="2400" dirty="0" smtClean="0"/>
              <a:t> (author rank)</a:t>
            </a:r>
          </a:p>
          <a:p>
            <a:pPr>
              <a:buNone/>
            </a:pP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4" name="Picture 2" descr="Permalien de l'image intégr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390" y="3933056"/>
            <a:ext cx="3028610" cy="2060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4.bp.blogspot.com/-DI6-bOmxWCA/USLZ40qvbgI/AAAAAAAAABo/-TEKICFu8ik/s1600/WALL-E-humans_3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647055"/>
            <a:ext cx="3048000" cy="2286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21346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 cas de la fiche produit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52578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fr-BE" sz="2400" dirty="0" smtClean="0"/>
              <a:t> Donner la valeur avant de donner le prix</a:t>
            </a:r>
          </a:p>
          <a:p>
            <a:pPr marL="0" indent="0"/>
            <a:r>
              <a:rPr lang="fr-BE" sz="2400" dirty="0" smtClean="0"/>
              <a:t> Donner </a:t>
            </a:r>
            <a:r>
              <a:rPr lang="fr-BE" sz="2400" dirty="0" err="1" smtClean="0"/>
              <a:t>bcp</a:t>
            </a:r>
            <a:r>
              <a:rPr lang="fr-BE" sz="2400" dirty="0" smtClean="0"/>
              <a:t>… pour recevoir </a:t>
            </a:r>
            <a:r>
              <a:rPr lang="fr-BE" sz="2400" dirty="0" err="1" smtClean="0"/>
              <a:t>bcp</a:t>
            </a:r>
            <a:r>
              <a:rPr lang="fr-BE" sz="2400" dirty="0"/>
              <a:t> </a:t>
            </a:r>
            <a:r>
              <a:rPr lang="fr-BE" sz="2400" dirty="0" smtClean="0"/>
              <a:t>(réciprocité)</a:t>
            </a:r>
          </a:p>
          <a:p>
            <a:pPr marL="0" indent="0"/>
            <a:r>
              <a:rPr lang="fr-BE" sz="2400" dirty="0" smtClean="0"/>
              <a:t> Être familier permet plus d’adhésion </a:t>
            </a:r>
          </a:p>
          <a:p>
            <a:pPr marL="0" indent="0"/>
            <a:r>
              <a:rPr lang="fr-BE" sz="2400" dirty="0" smtClean="0"/>
              <a:t> Exemples : les gens suivent / imitent </a:t>
            </a:r>
          </a:p>
          <a:p>
            <a:pPr marL="0" indent="0"/>
            <a:r>
              <a:rPr lang="fr-BE" sz="2400" dirty="0" smtClean="0"/>
              <a:t> Autorité : les gens font confiance à ceux qui ont une meilleure connaissance qu’eux d’un sujet</a:t>
            </a:r>
          </a:p>
          <a:p>
            <a:pPr marL="0" indent="0"/>
            <a:r>
              <a:rPr lang="fr-BE" sz="2400" dirty="0" smtClean="0"/>
              <a:t> Crédibilité : écrire de façon cohérente sur les mêmes sujets</a:t>
            </a:r>
          </a:p>
          <a:p>
            <a:pPr marL="0" indent="0"/>
            <a:r>
              <a:rPr lang="fr-BE" sz="2400" dirty="0" smtClean="0"/>
              <a:t> Créer de la rareté, un effet d’opportunisme, bonus limités dans le temps…</a:t>
            </a:r>
            <a:endParaRPr lang="fr-BE" sz="2400" dirty="0"/>
          </a:p>
        </p:txBody>
      </p:sp>
      <p:pic>
        <p:nvPicPr>
          <p:cNvPr id="1026" name="Picture 2" descr="http://www.hotellerie-restauration.ac-versailles.fr/fiches/lactalis/techniques/uht_liaisons_cuiss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3206" y="1728192"/>
            <a:ext cx="3830794" cy="2708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0940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 cas de la landing page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831" y="1556792"/>
            <a:ext cx="7198593" cy="437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avier\Desktop\Contenus à ajouter ds folders xavierdegraux.be\IMG_1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736408" cy="5246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thedevalife.com/wp-content/uploads/2012/05/exercise-or-gym-area-clip-art_4156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556792"/>
            <a:ext cx="3762375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836711"/>
            <a:ext cx="8147248" cy="4968553"/>
          </a:xfrm>
          <a:solidFill>
            <a:schemeClr val="tx1"/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5" name="Picture 2" descr="http://m.japan-expo.com/images/_cc/1207/contenu/evt/bref/br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72816"/>
            <a:ext cx="2945054" cy="4165149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259632" y="5805264"/>
            <a:ext cx="64087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Pause</a:t>
            </a:r>
            <a:endParaRPr lang="fr-FR" dirty="0"/>
          </a:p>
        </p:txBody>
      </p:sp>
      <p:pic>
        <p:nvPicPr>
          <p:cNvPr id="5122" name="Picture 2" descr="http://www.loldig.com/wp-content/uploads/2012/08/funny-sms-be-there-in-five-minu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628800"/>
            <a:ext cx="3096344" cy="4458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Granularité </a:t>
            </a:r>
            <a:endParaRPr lang="fr-FR" dirty="0"/>
          </a:p>
        </p:txBody>
      </p:sp>
      <p:pic>
        <p:nvPicPr>
          <p:cNvPr id="1026" name="Picture 2" descr="http://www.christophedasilva.com/blog/wp-content/uploads/2010/03/pyramide-inverse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988840"/>
            <a:ext cx="4657725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Des chapeaux riches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Critères</a:t>
            </a:r>
            <a:endParaRPr lang="fr-FR" dirty="0"/>
          </a:p>
        </p:txBody>
      </p:sp>
      <p:pic>
        <p:nvPicPr>
          <p:cNvPr id="22530" name="Picture 2" descr="http://www.coacheloquence.com/wp-content/uploads/2012/08/micro_tend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420888"/>
            <a:ext cx="2857500" cy="2266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Chapeau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400" dirty="0" smtClean="0"/>
              <a:t>Oubliez vos réflexes </a:t>
            </a:r>
            <a:r>
              <a:rPr lang="fr-BE" sz="2400" dirty="0" err="1" smtClean="0"/>
              <a:t>print</a:t>
            </a:r>
            <a:r>
              <a:rPr lang="fr-BE" sz="2400" dirty="0" smtClean="0"/>
              <a:t>-radio-TV (anti-doublons, vocabulaire </a:t>
            </a:r>
            <a:r>
              <a:rPr lang="fr-BE" sz="2400" dirty="0" err="1" smtClean="0"/>
              <a:t>waouw</a:t>
            </a:r>
            <a:r>
              <a:rPr lang="fr-BE" sz="2400" dirty="0" smtClean="0"/>
              <a:t>…)</a:t>
            </a:r>
          </a:p>
          <a:p>
            <a:r>
              <a:rPr lang="fr-BE" sz="2400" dirty="0"/>
              <a:t>Explicitez davantage le titre (pertinence renforcée</a:t>
            </a:r>
            <a:r>
              <a:rPr lang="fr-BE" sz="2400" dirty="0" smtClean="0"/>
              <a:t>) : 5W + 2H</a:t>
            </a:r>
            <a:endParaRPr lang="fr-BE" sz="2400" dirty="0"/>
          </a:p>
          <a:p>
            <a:r>
              <a:rPr lang="fr-BE" sz="2400" dirty="0" smtClean="0"/>
              <a:t>165 signes (troncature)</a:t>
            </a:r>
          </a:p>
          <a:p>
            <a:r>
              <a:rPr lang="fr-BE" sz="2400" dirty="0" smtClean="0"/>
              <a:t>Insérez plutôt les </a:t>
            </a:r>
            <a:r>
              <a:rPr lang="fr-BE" sz="2400" dirty="0"/>
              <a:t>mots-clés au début des </a:t>
            </a:r>
            <a:r>
              <a:rPr lang="fr-BE" sz="2400" dirty="0" smtClean="0"/>
              <a:t>phrases, pour </a:t>
            </a:r>
            <a:r>
              <a:rPr lang="fr-BE" sz="2400" dirty="0"/>
              <a:t>les </a:t>
            </a:r>
            <a:r>
              <a:rPr lang="fr-BE" sz="2400" dirty="0" err="1"/>
              <a:t>rich</a:t>
            </a:r>
            <a:r>
              <a:rPr lang="fr-BE" sz="2400" dirty="0"/>
              <a:t> </a:t>
            </a:r>
            <a:r>
              <a:rPr lang="fr-BE" sz="2400" dirty="0" err="1"/>
              <a:t>snippets</a:t>
            </a:r>
            <a:r>
              <a:rPr lang="fr-BE" sz="2400" dirty="0"/>
              <a:t> </a:t>
            </a:r>
            <a:r>
              <a:rPr lang="fr-BE" sz="2400" dirty="0" smtClean="0"/>
              <a:t>et pour le SEO </a:t>
            </a:r>
          </a:p>
          <a:p>
            <a:r>
              <a:rPr lang="fr-BE" sz="2400" dirty="0" smtClean="0"/>
              <a:t>Terminez par un appel à l’action (CTA)</a:t>
            </a:r>
          </a:p>
        </p:txBody>
      </p:sp>
      <p:pic>
        <p:nvPicPr>
          <p:cNvPr id="7170" name="Picture 2" descr="http://img.costumecraze.com/images/vendors/eloper/K3192-Kid-s-Magician-Hat-with-Rabbit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847684"/>
            <a:ext cx="2232248" cy="303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thedevalife.com/wp-content/uploads/2012/05/exercise-or-gym-area-clip-art_4156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556792"/>
            <a:ext cx="3762375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Des </a:t>
            </a:r>
            <a:r>
              <a:rPr lang="fr-BE" dirty="0" err="1" smtClean="0"/>
              <a:t>intros</a:t>
            </a:r>
            <a:r>
              <a:rPr lang="fr-BE" dirty="0" smtClean="0"/>
              <a:t> accrocheuses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xavierdegraux - modèle de présentation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xavierdegraux - modèle de présentation</Template>
  <TotalTime>708</TotalTime>
  <Words>684</Words>
  <Application>Microsoft Office PowerPoint</Application>
  <PresentationFormat>Affichage à l'écran (4:3)</PresentationFormat>
  <Paragraphs>116</Paragraphs>
  <Slides>27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xavierdegraux - modèle de présentation</vt:lpstr>
      <vt:lpstr>Rédiger</vt:lpstr>
      <vt:lpstr>Méthode</vt:lpstr>
      <vt:lpstr>Agenda</vt:lpstr>
      <vt:lpstr>Granularité </vt:lpstr>
      <vt:lpstr>Des chapeaux riches </vt:lpstr>
      <vt:lpstr>Critères</vt:lpstr>
      <vt:lpstr>Chapeau</vt:lpstr>
      <vt:lpstr>Diapositive 9</vt:lpstr>
      <vt:lpstr>Des intros accrocheuses</vt:lpstr>
      <vt:lpstr>Critères</vt:lpstr>
      <vt:lpstr>Accrochez !</vt:lpstr>
      <vt:lpstr>Diapositive 13</vt:lpstr>
      <vt:lpstr>Des TEXTES denses </vt:lpstr>
      <vt:lpstr>Critères</vt:lpstr>
      <vt:lpstr>Longueur</vt:lpstr>
      <vt:lpstr>Mots-clés</vt:lpstr>
      <vt:lpstr>Liens</vt:lpstr>
      <vt:lpstr>Liens (1/2)</vt:lpstr>
      <vt:lpstr>Liens (2/2)</vt:lpstr>
      <vt:lpstr>Ecriture</vt:lpstr>
      <vt:lpstr>Être persuasif(ve)</vt:lpstr>
      <vt:lpstr>Le cas de la fiche produit</vt:lpstr>
      <vt:lpstr>Le cas de la landing page</vt:lpstr>
      <vt:lpstr>Diapositive 25</vt:lpstr>
      <vt:lpstr>Diapositive 26</vt:lpstr>
      <vt:lpstr>Diapositive 27</vt:lpstr>
      <vt:lpstr>Pause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2</dc:title>
  <dc:creator>Xavier Degraux</dc:creator>
  <cp:lastModifiedBy>Xavier Degraux</cp:lastModifiedBy>
  <cp:revision>56</cp:revision>
  <dcterms:created xsi:type="dcterms:W3CDTF">2013-02-24T15:47:04Z</dcterms:created>
  <dcterms:modified xsi:type="dcterms:W3CDTF">2013-03-14T20:53:53Z</dcterms:modified>
</cp:coreProperties>
</file>