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76" r:id="rId4"/>
    <p:sldId id="277" r:id="rId5"/>
    <p:sldId id="260" r:id="rId6"/>
    <p:sldId id="261" r:id="rId7"/>
    <p:sldId id="266" r:id="rId8"/>
    <p:sldId id="281" r:id="rId9"/>
    <p:sldId id="262" r:id="rId10"/>
    <p:sldId id="263" r:id="rId11"/>
    <p:sldId id="264" r:id="rId12"/>
    <p:sldId id="268" r:id="rId13"/>
    <p:sldId id="290" r:id="rId14"/>
    <p:sldId id="267" r:id="rId15"/>
    <p:sldId id="269" r:id="rId16"/>
    <p:sldId id="270" r:id="rId17"/>
    <p:sldId id="271" r:id="rId18"/>
    <p:sldId id="272" r:id="rId19"/>
    <p:sldId id="279" r:id="rId20"/>
    <p:sldId id="286" r:id="rId21"/>
    <p:sldId id="273" r:id="rId22"/>
    <p:sldId id="274" r:id="rId23"/>
    <p:sldId id="284" r:id="rId24"/>
    <p:sldId id="283" r:id="rId25"/>
    <p:sldId id="287" r:id="rId26"/>
    <p:sldId id="289" r:id="rId27"/>
    <p:sldId id="285" r:id="rId28"/>
    <p:sldId id="282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0" autoAdjust="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6EBA1-0E8C-45C8-9DD0-F735EA624A1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7FEF04-C8B4-4A38-B156-1E7EDF85142F}">
      <dgm:prSet phldrT="[Texte]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BE" dirty="0" smtClean="0"/>
            <a:t>OFF page</a:t>
          </a:r>
          <a:endParaRPr lang="fr-FR" dirty="0"/>
        </a:p>
      </dgm:t>
    </dgm:pt>
    <dgm:pt modelId="{7F8D283E-0929-45E8-A39D-2128605553E8}" type="parTrans" cxnId="{AF0969D6-CC23-425F-A571-A7C3DEACC204}">
      <dgm:prSet/>
      <dgm:spPr/>
      <dgm:t>
        <a:bodyPr/>
        <a:lstStyle/>
        <a:p>
          <a:endParaRPr lang="fr-FR"/>
        </a:p>
      </dgm:t>
    </dgm:pt>
    <dgm:pt modelId="{A32DB71B-0F61-46D2-9C38-951803BC16AB}" type="sibTrans" cxnId="{AF0969D6-CC23-425F-A571-A7C3DEACC204}">
      <dgm:prSet/>
      <dgm:spPr/>
      <dgm:t>
        <a:bodyPr/>
        <a:lstStyle/>
        <a:p>
          <a:endParaRPr lang="fr-FR"/>
        </a:p>
      </dgm:t>
    </dgm:pt>
    <dgm:pt modelId="{2D4CB54A-745B-4B6D-B230-59A355D28BDB}">
      <dgm:prSet phldrT="[Texte]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BE" dirty="0" smtClean="0"/>
            <a:t>ON page</a:t>
          </a:r>
          <a:endParaRPr lang="fr-FR" dirty="0"/>
        </a:p>
      </dgm:t>
    </dgm:pt>
    <dgm:pt modelId="{29383CED-7955-46DF-BD22-0B53E67F3B02}" type="parTrans" cxnId="{4ED8AC5F-68EC-4F7F-B722-8B0F16C1F35A}">
      <dgm:prSet/>
      <dgm:spPr/>
      <dgm:t>
        <a:bodyPr/>
        <a:lstStyle/>
        <a:p>
          <a:endParaRPr lang="fr-FR"/>
        </a:p>
      </dgm:t>
    </dgm:pt>
    <dgm:pt modelId="{B9D55CD7-37C0-400B-8BDC-255BEDC5D001}" type="sibTrans" cxnId="{4ED8AC5F-68EC-4F7F-B722-8B0F16C1F35A}">
      <dgm:prSet/>
      <dgm:spPr/>
      <dgm:t>
        <a:bodyPr/>
        <a:lstStyle/>
        <a:p>
          <a:endParaRPr lang="fr-FR"/>
        </a:p>
      </dgm:t>
    </dgm:pt>
    <dgm:pt modelId="{4D34E7E1-2386-4FBF-816C-DB863D787830}" type="pres">
      <dgm:prSet presAssocID="{7E36EBA1-0E8C-45C8-9DD0-F735EA624A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48B92A-E2F9-4BF0-9789-F20FFAD368F1}" type="pres">
      <dgm:prSet presAssocID="{387FEF04-C8B4-4A38-B156-1E7EDF85142F}" presName="vertFlow" presStyleCnt="0"/>
      <dgm:spPr/>
    </dgm:pt>
    <dgm:pt modelId="{E5F22295-EC60-417A-B7CA-30F1451D978F}" type="pres">
      <dgm:prSet presAssocID="{387FEF04-C8B4-4A38-B156-1E7EDF85142F}" presName="header" presStyleLbl="node1" presStyleIdx="0" presStyleCnt="2"/>
      <dgm:spPr/>
      <dgm:t>
        <a:bodyPr/>
        <a:lstStyle/>
        <a:p>
          <a:endParaRPr lang="fr-FR"/>
        </a:p>
      </dgm:t>
    </dgm:pt>
    <dgm:pt modelId="{00933D98-A122-4DBE-970D-E5106C7051FC}" type="pres">
      <dgm:prSet presAssocID="{387FEF04-C8B4-4A38-B156-1E7EDF85142F}" presName="hSp" presStyleCnt="0"/>
      <dgm:spPr/>
    </dgm:pt>
    <dgm:pt modelId="{0B4408B0-4CF8-4954-8180-72ADC56B4539}" type="pres">
      <dgm:prSet presAssocID="{2D4CB54A-745B-4B6D-B230-59A355D28BDB}" presName="vertFlow" presStyleCnt="0"/>
      <dgm:spPr/>
    </dgm:pt>
    <dgm:pt modelId="{F1D84213-28D4-4CCC-BF46-D5926EDBDAED}" type="pres">
      <dgm:prSet presAssocID="{2D4CB54A-745B-4B6D-B230-59A355D28BDB}" presName="header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E8F0AED7-D135-45EA-9034-4F371C46E26C}" type="presOf" srcId="{387FEF04-C8B4-4A38-B156-1E7EDF85142F}" destId="{E5F22295-EC60-417A-B7CA-30F1451D978F}" srcOrd="0" destOrd="0" presId="urn:microsoft.com/office/officeart/2005/8/layout/lProcess1"/>
    <dgm:cxn modelId="{4ED8AC5F-68EC-4F7F-B722-8B0F16C1F35A}" srcId="{7E36EBA1-0E8C-45C8-9DD0-F735EA624A13}" destId="{2D4CB54A-745B-4B6D-B230-59A355D28BDB}" srcOrd="1" destOrd="0" parTransId="{29383CED-7955-46DF-BD22-0B53E67F3B02}" sibTransId="{B9D55CD7-37C0-400B-8BDC-255BEDC5D001}"/>
    <dgm:cxn modelId="{4A47DB39-1BA3-4F94-8FCC-1BBEB77E2435}" type="presOf" srcId="{7E36EBA1-0E8C-45C8-9DD0-F735EA624A13}" destId="{4D34E7E1-2386-4FBF-816C-DB863D787830}" srcOrd="0" destOrd="0" presId="urn:microsoft.com/office/officeart/2005/8/layout/lProcess1"/>
    <dgm:cxn modelId="{AF0969D6-CC23-425F-A571-A7C3DEACC204}" srcId="{7E36EBA1-0E8C-45C8-9DD0-F735EA624A13}" destId="{387FEF04-C8B4-4A38-B156-1E7EDF85142F}" srcOrd="0" destOrd="0" parTransId="{7F8D283E-0929-45E8-A39D-2128605553E8}" sibTransId="{A32DB71B-0F61-46D2-9C38-951803BC16AB}"/>
    <dgm:cxn modelId="{49491053-4E71-4B62-BFE1-689F8F1FAD99}" type="presOf" srcId="{2D4CB54A-745B-4B6D-B230-59A355D28BDB}" destId="{F1D84213-28D4-4CCC-BF46-D5926EDBDAED}" srcOrd="0" destOrd="0" presId="urn:microsoft.com/office/officeart/2005/8/layout/lProcess1"/>
    <dgm:cxn modelId="{D62395BF-0C27-476F-882C-F81251D18F3D}" type="presParOf" srcId="{4D34E7E1-2386-4FBF-816C-DB863D787830}" destId="{C848B92A-E2F9-4BF0-9789-F20FFAD368F1}" srcOrd="0" destOrd="0" presId="urn:microsoft.com/office/officeart/2005/8/layout/lProcess1"/>
    <dgm:cxn modelId="{8B62897D-ECB1-489C-8FE7-B276CD2268CB}" type="presParOf" srcId="{C848B92A-E2F9-4BF0-9789-F20FFAD368F1}" destId="{E5F22295-EC60-417A-B7CA-30F1451D978F}" srcOrd="0" destOrd="0" presId="urn:microsoft.com/office/officeart/2005/8/layout/lProcess1"/>
    <dgm:cxn modelId="{15FFE9BC-83E6-454C-A943-A92EB48C20D4}" type="presParOf" srcId="{4D34E7E1-2386-4FBF-816C-DB863D787830}" destId="{00933D98-A122-4DBE-970D-E5106C7051FC}" srcOrd="1" destOrd="0" presId="urn:microsoft.com/office/officeart/2005/8/layout/lProcess1"/>
    <dgm:cxn modelId="{05B6EB2E-1B1B-4286-AF82-74D5C28AF3A8}" type="presParOf" srcId="{4D34E7E1-2386-4FBF-816C-DB863D787830}" destId="{0B4408B0-4CF8-4954-8180-72ADC56B4539}" srcOrd="2" destOrd="0" presId="urn:microsoft.com/office/officeart/2005/8/layout/lProcess1"/>
    <dgm:cxn modelId="{3E83F5A1-D45E-4B2B-BBEB-C9329018B1CA}" type="presParOf" srcId="{0B4408B0-4CF8-4954-8180-72ADC56B4539}" destId="{F1D84213-28D4-4CCC-BF46-D5926EDBDAED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22295-EC60-417A-B7CA-30F1451D978F}">
      <dsp:nvSpPr>
        <dsp:cNvPr id="0" name=""/>
        <dsp:cNvSpPr/>
      </dsp:nvSpPr>
      <dsp:spPr>
        <a:xfrm>
          <a:off x="2831" y="742582"/>
          <a:ext cx="2700300" cy="675075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4000" kern="1200" dirty="0" smtClean="0"/>
            <a:t>OFF page</a:t>
          </a:r>
          <a:endParaRPr lang="fr-FR" sz="4000" kern="1200" dirty="0"/>
        </a:p>
      </dsp:txBody>
      <dsp:txXfrm>
        <a:off x="2831" y="742582"/>
        <a:ext cx="2700300" cy="675075"/>
      </dsp:txXfrm>
    </dsp:sp>
    <dsp:sp modelId="{F1D84213-28D4-4CCC-BF46-D5926EDBDAED}">
      <dsp:nvSpPr>
        <dsp:cNvPr id="0" name=""/>
        <dsp:cNvSpPr/>
      </dsp:nvSpPr>
      <dsp:spPr>
        <a:xfrm>
          <a:off x="3081173" y="742582"/>
          <a:ext cx="2700300" cy="675075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4000" kern="1200" dirty="0" smtClean="0"/>
            <a:t>ON page</a:t>
          </a:r>
          <a:endParaRPr lang="fr-FR" sz="4000" kern="1200" dirty="0"/>
        </a:p>
      </dsp:txBody>
      <dsp:txXfrm>
        <a:off x="3081173" y="742582"/>
        <a:ext cx="2700300" cy="67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1272-178C-4F8D-A4A9-984A7654C45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6CFBE-906D-4827-A9C3-049F6C19B8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Appât</a:t>
            </a:r>
            <a:r>
              <a:rPr lang="fr-BE" baseline="0" dirty="0" smtClean="0"/>
              <a:t> :</a:t>
            </a:r>
          </a:p>
          <a:p>
            <a:r>
              <a:rPr lang="fr-BE" baseline="0" dirty="0" smtClean="0"/>
              <a:t>Message :</a:t>
            </a:r>
          </a:p>
          <a:p>
            <a:r>
              <a:rPr lang="fr-BE" baseline="0" dirty="0" smtClean="0"/>
              <a:t>Bénéfice :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+riche (</a:t>
            </a:r>
            <a:r>
              <a:rPr lang="fr-BE" dirty="0" err="1" smtClean="0"/>
              <a:t>multimedia</a:t>
            </a:r>
            <a:r>
              <a:rPr lang="fr-BE" dirty="0" smtClean="0"/>
              <a:t>…)</a:t>
            </a:r>
          </a:p>
          <a:p>
            <a:r>
              <a:rPr lang="fr-BE" dirty="0" smtClean="0"/>
              <a:t>+ social (</a:t>
            </a:r>
            <a:r>
              <a:rPr lang="fr-BE" dirty="0" err="1" smtClean="0"/>
              <a:t>répuation</a:t>
            </a:r>
            <a:r>
              <a:rPr lang="fr-BE" dirty="0" smtClean="0"/>
              <a:t>, popularité…)</a:t>
            </a:r>
          </a:p>
          <a:p>
            <a:r>
              <a:rPr lang="fr-BE" dirty="0" smtClean="0"/>
              <a:t>+ personnel (historique plus riche… y compris social + celui de vos amis)</a:t>
            </a:r>
          </a:p>
          <a:p>
            <a:r>
              <a:rPr lang="fr-BE" dirty="0" smtClean="0"/>
              <a:t>+ intelligent (travail sur les intentions liées aux recherches, + contexte ) =&gt; </a:t>
            </a:r>
            <a:r>
              <a:rPr lang="fr-BE" b="1" dirty="0" smtClean="0"/>
              <a:t>sémantique</a:t>
            </a:r>
          </a:p>
          <a:p>
            <a:r>
              <a:rPr lang="fr-BE" dirty="0" smtClean="0"/>
              <a:t>+ favorable à </a:t>
            </a:r>
            <a:r>
              <a:rPr lang="fr-BE" dirty="0" err="1" smtClean="0"/>
              <a:t>google</a:t>
            </a:r>
            <a:r>
              <a:rPr lang="fr-BE" dirty="0" smtClean="0"/>
              <a:t> (effets de levier pour ses autres produits : YT, G+,…)</a:t>
            </a:r>
          </a:p>
          <a:p>
            <a:r>
              <a:rPr lang="fr-BE" dirty="0" smtClean="0"/>
              <a:t>+ qualitatif (sélection sites / bagarre contre les </a:t>
            </a:r>
            <a:r>
              <a:rPr lang="fr-BE" dirty="0" err="1" smtClean="0"/>
              <a:t>spams</a:t>
            </a:r>
            <a:r>
              <a:rPr lang="fr-BE" dirty="0" smtClean="0"/>
              <a:t>)</a:t>
            </a:r>
          </a:p>
          <a:p>
            <a:r>
              <a:rPr lang="fr-BE" dirty="0" smtClean="0"/>
              <a:t>+ mobile (</a:t>
            </a:r>
            <a:r>
              <a:rPr lang="fr-BE" dirty="0" err="1" smtClean="0"/>
              <a:t>smartphones</a:t>
            </a:r>
            <a:r>
              <a:rPr lang="fr-BE" baseline="0" dirty="0" smtClean="0"/>
              <a:t> : </a:t>
            </a:r>
            <a:r>
              <a:rPr lang="fr-BE" dirty="0" smtClean="0"/>
              <a:t>90% de ces recherches aboutissent à une action (60% sur desktop), boom des tablettes =&gt; typo limitée mais </a:t>
            </a:r>
            <a:r>
              <a:rPr lang="fr-BE" dirty="0" err="1" smtClean="0"/>
              <a:t>assist</a:t>
            </a:r>
            <a:r>
              <a:rPr lang="fr-BE" dirty="0" smtClean="0"/>
              <a:t> intelligent et commandé par la voix</a:t>
            </a:r>
          </a:p>
          <a:p>
            <a:r>
              <a:rPr lang="fr-BE" dirty="0" smtClean="0"/>
              <a:t>+ local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="1" dirty="0" smtClean="0"/>
              <a:t>OFF PAGE = LES + IMPORTANTS</a:t>
            </a:r>
            <a:r>
              <a:rPr lang="fr-BE" b="1" baseline="0" dirty="0" smtClean="0"/>
              <a:t> (allo, webmaster…)</a:t>
            </a:r>
          </a:p>
          <a:p>
            <a:r>
              <a:rPr lang="fr-BE" b="1" dirty="0" smtClean="0"/>
              <a:t>Etre bien référencé</a:t>
            </a:r>
            <a:r>
              <a:rPr lang="fr-BE" b="1" baseline="0" dirty="0" smtClean="0"/>
              <a:t> c’est d’abord être reconnu comme une référence </a:t>
            </a:r>
            <a:r>
              <a:rPr lang="fr-BE" baseline="0" dirty="0" smtClean="0"/>
              <a:t>:</a:t>
            </a:r>
          </a:p>
          <a:p>
            <a:pPr>
              <a:buFontTx/>
              <a:buChar char="-"/>
            </a:pPr>
            <a:r>
              <a:rPr lang="fr-BE" baseline="0" dirty="0" smtClean="0"/>
              <a:t> Engagement fort</a:t>
            </a:r>
          </a:p>
          <a:p>
            <a:pPr>
              <a:buFontTx/>
              <a:buChar char="-"/>
            </a:pPr>
            <a:r>
              <a:rPr lang="fr-BE" baseline="0" dirty="0" smtClean="0"/>
              <a:t> </a:t>
            </a:r>
            <a:r>
              <a:rPr lang="fr-BE" baseline="0" dirty="0" err="1" smtClean="0"/>
              <a:t>backlincks</a:t>
            </a:r>
            <a:endParaRPr lang="fr-BE" baseline="0" dirty="0" smtClean="0"/>
          </a:p>
          <a:p>
            <a:pPr>
              <a:buFontTx/>
              <a:buChar char="-"/>
            </a:pPr>
            <a:r>
              <a:rPr lang="fr-BE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Essentiel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/>
              <a:t>« Les moteurs sont des obsédés textuels 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/>
              <a:t>Chaque contenu est un ticket de loterie (plus t’en as,</a:t>
            </a:r>
            <a:r>
              <a:rPr lang="fr-BE" sz="1200" baseline="0" dirty="0" smtClean="0"/>
              <a:t> plus tu peux te positionner sur les moteurs de façon fine… et plus tu augmentes tes chances d’avoir du trafic  (prospects ) &gt; </a:t>
            </a:r>
            <a:r>
              <a:rPr lang="fr-BE" sz="1200" baseline="0" dirty="0" err="1" smtClean="0"/>
              <a:t>leads</a:t>
            </a:r>
            <a:r>
              <a:rPr lang="fr-BE" sz="1200" baseline="0" dirty="0" smtClean="0"/>
              <a:t> &gt; sales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(Nouveaux critères, progressivement</a:t>
            </a:r>
            <a:r>
              <a:rPr lang="fr-FR" baseline="0" dirty="0" smtClean="0"/>
              <a:t> en cours pour calculer la pertinence, l’autorité…)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- La balise </a:t>
            </a:r>
            <a:r>
              <a:rPr lang="fr-FR" dirty="0" err="1" smtClean="0"/>
              <a:t>rel</a:t>
            </a:r>
            <a:r>
              <a:rPr lang="fr-FR" dirty="0" smtClean="0"/>
              <a:t>=”</a:t>
            </a:r>
            <a:r>
              <a:rPr lang="fr-FR" dirty="0" err="1" smtClean="0"/>
              <a:t>publisher</a:t>
            </a:r>
            <a:r>
              <a:rPr lang="fr-FR" dirty="0" smtClean="0"/>
              <a:t>” permet d’associer votre site de marque (via la seule page d’accueil) / entreprise à la page Google+ de votre marque / entreprise (si populaire). </a:t>
            </a:r>
          </a:p>
          <a:p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/>
              <a:t>La balise </a:t>
            </a:r>
            <a:r>
              <a:rPr lang="fr-FR" dirty="0" err="1" smtClean="0"/>
              <a:t>rel</a:t>
            </a:r>
            <a:r>
              <a:rPr lang="fr-FR" dirty="0" smtClean="0"/>
              <a:t>=”</a:t>
            </a:r>
            <a:r>
              <a:rPr lang="fr-FR" dirty="0" err="1" smtClean="0"/>
              <a:t>author</a:t>
            </a:r>
            <a:r>
              <a:rPr lang="fr-FR" dirty="0" smtClean="0"/>
              <a:t>” fait la même chose mais avec page G+ perso</a:t>
            </a:r>
          </a:p>
          <a:p>
            <a:pPr>
              <a:buFontTx/>
              <a:buChar char="-"/>
            </a:pPr>
            <a:endParaRPr lang="fr-BE" dirty="0" smtClean="0"/>
          </a:p>
          <a:p>
            <a:pPr>
              <a:buFontTx/>
              <a:buChar char="-"/>
            </a:pPr>
            <a:r>
              <a:rPr lang="fr-BE" b="1" dirty="0" smtClean="0"/>
              <a:t>=&gt; photo associée = meilleur classement et meilleur CTR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C’est donc un réflexe</a:t>
            </a:r>
            <a:r>
              <a:rPr lang="fr-BE" baseline="0" dirty="0" smtClean="0"/>
              <a:t> à acquérir, pas question d’y passer trop de temps</a:t>
            </a:r>
          </a:p>
          <a:p>
            <a:r>
              <a:rPr lang="fr-BE" baseline="0" dirty="0" smtClean="0"/>
              <a:t>Restons naturels (de plus en plus payant)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Concurrent : </a:t>
            </a:r>
            <a:r>
              <a:rPr lang="fr-BE" smtClean="0"/>
              <a:t>seeUrank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90F15-B625-4157-B0A5-3784FB241968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Seo</a:t>
            </a:r>
            <a:r>
              <a:rPr lang="fr-BE" dirty="0" smtClean="0"/>
              <a:t> pour les nuls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À votre avis, quelles sont les principales sources de trafic de votre site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En moyenne 150</a:t>
            </a:r>
            <a:r>
              <a:rPr lang="fr-BE" baseline="0" dirty="0" smtClean="0"/>
              <a:t> recherches/mois/Belge (and </a:t>
            </a:r>
            <a:r>
              <a:rPr lang="fr-BE" baseline="0" dirty="0" err="1" smtClean="0"/>
              <a:t>still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increasing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Ds</a:t>
            </a:r>
            <a:r>
              <a:rPr lang="fr-BE" baseline="0" dirty="0" smtClean="0"/>
              <a:t> le monde : 64% de PDM (</a:t>
            </a:r>
            <a:r>
              <a:rPr lang="fr-BE" baseline="0" dirty="0" err="1" smtClean="0"/>
              <a:t>Compete</a:t>
            </a:r>
            <a:r>
              <a:rPr lang="fr-BE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Story en infographie animée : http://www.google.com/insidesearch/howsearchworks/thestory/</a:t>
            </a:r>
          </a:p>
          <a:p>
            <a:r>
              <a:rPr lang="fr-BE" sz="1400" dirty="0" smtClean="0"/>
              <a:t>indexation (&gt; </a:t>
            </a:r>
            <a:r>
              <a:rPr lang="fr-FR" sz="1200" dirty="0" smtClean="0"/>
              <a:t>100 000 </a:t>
            </a:r>
            <a:r>
              <a:rPr lang="fr-FR" sz="1200" dirty="0" err="1" smtClean="0"/>
              <a:t>000</a:t>
            </a:r>
            <a:r>
              <a:rPr lang="fr-FR" sz="1200" dirty="0" smtClean="0"/>
              <a:t> </a:t>
            </a:r>
            <a:r>
              <a:rPr lang="fr-FR" sz="1200" dirty="0" err="1" smtClean="0"/>
              <a:t>gigaoctets</a:t>
            </a:r>
            <a:r>
              <a:rPr lang="fr-FR" sz="120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Remplace le bottin </a:t>
            </a:r>
          </a:p>
          <a:p>
            <a:r>
              <a:rPr lang="fr-BE" dirty="0" smtClean="0"/>
              <a:t>Si vous n’y êtes pas pour vos mots-clés, vos concurrents prennent le trafic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CFBE-906D-4827-A9C3-049F6C19B85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Constat</a:t>
            </a:r>
            <a:r>
              <a:rPr lang="fr-BE" baseline="0" dirty="0" smtClean="0"/>
              <a:t> : CTR renforcé de 20% si les 2 au top</a:t>
            </a:r>
          </a:p>
          <a:p>
            <a:endParaRPr lang="fr-BE" baseline="0" dirty="0" smtClean="0"/>
          </a:p>
          <a:p>
            <a:r>
              <a:rPr lang="fr-BE" dirty="0" smtClean="0"/>
              <a:t>Dans les SERP: (faire un quizz)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Les pages qui comprennent l’expression exacte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Les mots de l’expression, mais dissociés (et plus ou moins proches)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Les pages qui comprennent une ou plusieurs inversions des mots de  l’expression recherchée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Les pages avec les synonymes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Les pages qui pointent vers toutes ces pages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BE" dirty="0" smtClean="0"/>
              <a:t>Les pages qui pointent vers d’autres pages via un lien qui contient les mots-clés dans l’ancre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Par secteur, plus</a:t>
            </a:r>
            <a:r>
              <a:rPr lang="fr-BE" baseline="0" dirty="0" smtClean="0"/>
              <a:t> fort encore comme prime aux premiers.</a:t>
            </a:r>
          </a:p>
          <a:p>
            <a:r>
              <a:rPr lang="fr-BE" dirty="0" err="1" smtClean="0"/>
              <a:t>Broadcast</a:t>
            </a:r>
            <a:r>
              <a:rPr lang="fr-BE" dirty="0" smtClean="0"/>
              <a:t> media = 2</a:t>
            </a:r>
            <a:r>
              <a:rPr lang="fr-BE" baseline="30000" dirty="0" smtClean="0"/>
              <a:t>ème</a:t>
            </a:r>
            <a:r>
              <a:rPr lang="fr-BE" dirty="0" smtClean="0"/>
              <a:t> secteur avec top 3 à 82% !!! (après </a:t>
            </a:r>
            <a:r>
              <a:rPr lang="fr-BE" dirty="0" err="1" smtClean="0"/>
              <a:t>Cies</a:t>
            </a:r>
            <a:r>
              <a:rPr lang="fr-BE" dirty="0" smtClean="0"/>
              <a:t> aériennes)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 PRESA SUR DEUX LIGNES MAX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53136"/>
            <a:ext cx="644076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dirty="0" smtClean="0"/>
              <a:t>Client</a:t>
            </a:r>
          </a:p>
          <a:p>
            <a:r>
              <a:rPr lang="fr-BE" dirty="0" smtClean="0"/>
              <a:t>Date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3635896" y="5661024"/>
            <a:ext cx="1728192" cy="432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BE" dirty="0" smtClean="0"/>
              <a:t>@</a:t>
            </a:r>
            <a:r>
              <a:rPr lang="fr-BE" dirty="0" err="1" smtClean="0"/>
              <a:t>xdegraux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FAC4-3A8C-460D-9A59-CDCCCE13921F}" type="datetimeFigureOut">
              <a:rPr lang="fr-FR" smtClean="0"/>
              <a:pPr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200x200 logo xd complet - Cop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72400" y="6021288"/>
            <a:ext cx="836712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earchengineland.com/seotabl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HR6IQJGZ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Référencement naturel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182" y="2852936"/>
            <a:ext cx="5740154" cy="31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SERP = SEO + SEA</a:t>
            </a:r>
            <a:endParaRPr lang="fr-FR" dirty="0"/>
          </a:p>
        </p:txBody>
      </p:sp>
      <p:pic>
        <p:nvPicPr>
          <p:cNvPr id="7" name="Picture 2" descr="http://blog.cozic.fr/wp-content/uploads/2009/02/sea-s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395536" y="4149080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6876256" y="3140968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5536" y="3615407"/>
            <a:ext cx="16561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+/- 90%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3645024"/>
            <a:ext cx="18002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+/- 10%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SEO</a:t>
            </a:r>
            <a:endParaRPr lang="fr-FR" dirty="0"/>
          </a:p>
        </p:txBody>
      </p:sp>
      <p:pic>
        <p:nvPicPr>
          <p:cNvPr id="4" name="Picture 2" descr="google eyetrack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880320" cy="2400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.marketingprofs.com/assets/images/daily-data-point/organic-ctr-by-search-position-optif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2880320" cy="1833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bcdn-sphotos-h-a.akamaihd.net/hphotos-ak-ash4/424588_10151169702097973_130868071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7637"/>
            <a:ext cx="2952328" cy="367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72000" y="1844824"/>
            <a:ext cx="2952328" cy="4001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2000" b="1" dirty="0" smtClean="0"/>
              <a:t>Top 3 = 68% (48 – 12 – 8)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Evolution des résultats</a:t>
            </a:r>
            <a:endParaRPr lang="fr-FR" dirty="0"/>
          </a:p>
        </p:txBody>
      </p:sp>
      <p:pic>
        <p:nvPicPr>
          <p:cNvPr id="56322" name="Picture 2" descr="http://4.bp.blogspot.com/-02DsWFWqlp0/T8ECCkEPqAI/AAAAAAAAKIM/5CxAu865gls/s1600/evolution-man-comput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5715000" cy="20383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772815"/>
            <a:ext cx="8640960" cy="3384377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2400" dirty="0" smtClean="0"/>
              <a:t>S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earch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1.0 : mots-clés et texte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2.0 : + analyse des liens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: + intégration des résultats verticaux (</a:t>
            </a: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maps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images…)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4.0 : + personnalisation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5.0 : + sagesse des foules (réseaux sociaux + expérience utilisateur + engagement) 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Google favorise…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Les marques, en particulier les médias</a:t>
            </a:r>
          </a:p>
          <a:p>
            <a:r>
              <a:rPr lang="fr-BE" dirty="0" smtClean="0"/>
              <a:t>Les vidéos</a:t>
            </a:r>
          </a:p>
          <a:p>
            <a:r>
              <a:rPr lang="fr-BE" dirty="0" smtClean="0"/>
              <a:t>Les contenus frais</a:t>
            </a:r>
          </a:p>
          <a:p>
            <a:r>
              <a:rPr lang="fr-BE" dirty="0" smtClean="0"/>
              <a:t>Les sites « sociaux »</a:t>
            </a:r>
          </a:p>
          <a:p>
            <a:r>
              <a:rPr lang="fr-BE" dirty="0" smtClean="0"/>
              <a:t>Les expériences utilisateurs (UX) « mobile </a:t>
            </a:r>
            <a:r>
              <a:rPr lang="fr-BE" dirty="0" err="1" smtClean="0"/>
              <a:t>friendly</a:t>
            </a:r>
            <a:r>
              <a:rPr lang="fr-BE" dirty="0" smtClean="0"/>
              <a:t> »</a:t>
            </a:r>
          </a:p>
          <a:p>
            <a:r>
              <a:rPr lang="fr-BE" dirty="0" smtClean="0"/>
              <a:t>Ses </a:t>
            </a:r>
            <a:r>
              <a:rPr lang="fr-BE" dirty="0" smtClean="0"/>
              <a:t>propres produits et services…</a:t>
            </a:r>
            <a:endParaRPr lang="fr-BE" dirty="0" smtClean="0"/>
          </a:p>
          <a:p>
            <a:endParaRPr lang="fr-FR" dirty="0"/>
          </a:p>
        </p:txBody>
      </p:sp>
      <p:pic>
        <p:nvPicPr>
          <p:cNvPr id="4" name="Picture 2" descr="http://marketingland.com/wp-content/ml-loads/2012/08/company-products-600x1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72" y="4752552"/>
            <a:ext cx="5715000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laextrascasting.com/wp-content/uploads/2012/09/top-secret-wh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382502" cy="165092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BE" dirty="0" smtClean="0"/>
              <a:t>Algorithme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4525963"/>
          </a:xfrm>
        </p:spPr>
        <p:txBody>
          <a:bodyPr>
            <a:normAutofit/>
          </a:bodyPr>
          <a:lstStyle/>
          <a:p>
            <a:r>
              <a:rPr lang="fr-BE" sz="2400" dirty="0" smtClean="0"/>
              <a:t>Qualité du site et de la page (confiance, réputation, autorité…)</a:t>
            </a:r>
          </a:p>
          <a:p>
            <a:r>
              <a:rPr lang="fr-BE" sz="2400" dirty="0" smtClean="0"/>
              <a:t>Fraîcheur du contenu (prime aux news…)</a:t>
            </a:r>
          </a:p>
          <a:p>
            <a:r>
              <a:rPr lang="fr-BE" sz="2400" dirty="0" smtClean="0"/>
              <a:t>Contexte de recherche (géographie, langue, recherches précédentes…)</a:t>
            </a:r>
          </a:p>
          <a:p>
            <a:endParaRPr lang="fr-BE" sz="2400" dirty="0" smtClean="0"/>
          </a:p>
          <a:p>
            <a:pPr>
              <a:buNone/>
            </a:pPr>
            <a:endParaRPr lang="fr-FR" sz="2400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524000" y="4077072"/>
          <a:ext cx="57843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1547664" y="3573016"/>
            <a:ext cx="5688632" cy="108012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99263" y="3645024"/>
            <a:ext cx="417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B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&gt; 200 critères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Algorithme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204445"/>
            <a:ext cx="8219256" cy="392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1400" dirty="0"/>
              <a:t>Source : </a:t>
            </a:r>
            <a:r>
              <a:rPr lang="fr-BE" sz="1400" dirty="0">
                <a:hlinkClick r:id="rId2"/>
              </a:rPr>
              <a:t>http://</a:t>
            </a:r>
            <a:r>
              <a:rPr lang="fr-BE" sz="1400" dirty="0" smtClean="0">
                <a:hlinkClick r:id="rId2"/>
              </a:rPr>
              <a:t>searchengineland.com/seotable</a:t>
            </a:r>
            <a:endParaRPr lang="fr-BE" sz="1400" dirty="0" smtClean="0"/>
          </a:p>
          <a:p>
            <a:pPr>
              <a:buNone/>
            </a:pPr>
            <a:endParaRPr lang="fr-FR" sz="14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4660"/>
            <a:ext cx="6204849" cy="37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dr4ward.com/.a/6a00e54fd9f0598833017ee5ee149e970d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2871602" cy="290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 off page</a:t>
            </a:r>
            <a:endParaRPr lang="fr-F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5455" y="1375438"/>
            <a:ext cx="3164857" cy="53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11560" y="177281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 Liens entrants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Réseaux sociaux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 on page</a:t>
            </a:r>
            <a:endParaRPr lang="fr-F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195" y="1296135"/>
            <a:ext cx="3200109" cy="51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11560" y="1772816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 Contenu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Structure de l’url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Images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</a:t>
            </a:r>
            <a:r>
              <a:rPr lang="fr-BE" sz="2400" dirty="0" err="1" smtClean="0"/>
              <a:t>Meta-données</a:t>
            </a:r>
            <a:endParaRPr lang="fr-BE" sz="2400" dirty="0" smtClean="0"/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Niveaux des titres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Liens internes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Qualités du contenu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ynamicsol.com/images/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9544" y="1429590"/>
            <a:ext cx="5754456" cy="445877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 = Royaume</a:t>
            </a:r>
            <a:endParaRPr lang="fr-FR" dirty="0"/>
          </a:p>
        </p:txBody>
      </p:sp>
      <p:pic>
        <p:nvPicPr>
          <p:cNvPr id="1026" name="Picture 2" descr="http://workwithdavidwood.com/wp-content/uploads/2012/08/conten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794435"/>
            <a:ext cx="3312368" cy="187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320121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BE" sz="2400" dirty="0"/>
          </a:p>
          <a:p>
            <a:r>
              <a:rPr lang="fr-BE" sz="2400" dirty="0" smtClean="0"/>
              <a:t>Utile</a:t>
            </a:r>
          </a:p>
          <a:p>
            <a:r>
              <a:rPr lang="fr-BE" sz="2400" dirty="0" smtClean="0"/>
              <a:t>Original</a:t>
            </a:r>
            <a:r>
              <a:rPr lang="fr-BE" dirty="0" smtClean="0"/>
              <a:t> /</a:t>
            </a:r>
            <a:r>
              <a:rPr lang="fr-BE" sz="2400" dirty="0" smtClean="0"/>
              <a:t> unique</a:t>
            </a:r>
          </a:p>
          <a:p>
            <a:r>
              <a:rPr lang="fr-BE" sz="2400" dirty="0" smtClean="0"/>
              <a:t>Pertinent</a:t>
            </a:r>
          </a:p>
          <a:p>
            <a:r>
              <a:rPr lang="fr-BE" sz="2400" dirty="0" smtClean="0"/>
              <a:t>Engageant</a:t>
            </a:r>
          </a:p>
          <a:p>
            <a:r>
              <a:rPr lang="fr-BE" sz="2400" dirty="0" smtClean="0"/>
              <a:t>Renouvelé / Frais</a:t>
            </a:r>
          </a:p>
          <a:p>
            <a:r>
              <a:rPr lang="fr-BE" dirty="0" smtClean="0"/>
              <a:t>Bien écrit</a:t>
            </a:r>
            <a:endParaRPr lang="fr-FR" sz="2400" dirty="0"/>
          </a:p>
        </p:txBody>
      </p:sp>
      <p:pic>
        <p:nvPicPr>
          <p:cNvPr id="4" name="Picture 4" descr="http://www.reputationsquad.com/wp-content/uploads/2011/08/google-pan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193" y="1628349"/>
            <a:ext cx="2396405" cy="2016675"/>
          </a:xfrm>
          <a:prstGeom prst="rect">
            <a:avLst/>
          </a:prstGeom>
          <a:noFill/>
        </p:spPr>
      </p:pic>
      <p:pic>
        <p:nvPicPr>
          <p:cNvPr id="5" name="Picture 6" descr="http://www.kezber.com/blog/wp-content/uploads/2012/10/google-penguin-upda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89040"/>
            <a:ext cx="2896873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Zones chaudes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Titre (et URL)</a:t>
            </a:r>
          </a:p>
          <a:p>
            <a:r>
              <a:rPr lang="fr-BE" dirty="0" smtClean="0"/>
              <a:t>Chapeau</a:t>
            </a:r>
          </a:p>
          <a:p>
            <a:r>
              <a:rPr lang="fr-BE" dirty="0" smtClean="0"/>
              <a:t>Introduction / Attaque / Accroche</a:t>
            </a:r>
          </a:p>
          <a:p>
            <a:r>
              <a:rPr lang="fr-BE" dirty="0" smtClean="0"/>
              <a:t>Titraille</a:t>
            </a:r>
          </a:p>
          <a:p>
            <a:r>
              <a:rPr lang="fr-BE" dirty="0" smtClean="0"/>
              <a:t>Mots en gras</a:t>
            </a:r>
          </a:p>
          <a:p>
            <a:r>
              <a:rPr lang="fr-BE" dirty="0" smtClean="0"/>
              <a:t>Noms des images</a:t>
            </a:r>
          </a:p>
          <a:p>
            <a:r>
              <a:rPr lang="fr-BE" dirty="0" smtClean="0"/>
              <a:t>Liens</a:t>
            </a:r>
          </a:p>
          <a:p>
            <a:r>
              <a:rPr lang="fr-BE" dirty="0" smtClean="0"/>
              <a:t>…</a:t>
            </a:r>
          </a:p>
          <a:p>
            <a:endParaRPr lang="fr-FR" dirty="0"/>
          </a:p>
        </p:txBody>
      </p:sp>
      <p:pic>
        <p:nvPicPr>
          <p:cNvPr id="7170" name="Picture 2" descr="http://bric-a-brac.org/humour/images/h_f/zones_erog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45517"/>
            <a:ext cx="253365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Authorship</a:t>
            </a:r>
            <a:endParaRPr lang="fr-FR" dirty="0"/>
          </a:p>
        </p:txBody>
      </p:sp>
      <p:pic>
        <p:nvPicPr>
          <p:cNvPr id="2050" name="Picture 2" descr="http://socialgrindr.com/wp-content/uploads/2012/08/google-autho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1565125"/>
            <a:ext cx="5381625" cy="344805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5536" y="1700808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 Améliore </a:t>
            </a:r>
            <a:r>
              <a:rPr lang="fr-BE" sz="2400" dirty="0" smtClean="0"/>
              <a:t>la visibilité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Renforce </a:t>
            </a:r>
            <a:r>
              <a:rPr lang="fr-BE" sz="2400" dirty="0" smtClean="0"/>
              <a:t>l’autorité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Ajoute </a:t>
            </a:r>
            <a:r>
              <a:rPr lang="fr-BE" sz="2400" dirty="0" smtClean="0"/>
              <a:t>de liens dans les </a:t>
            </a:r>
            <a:r>
              <a:rPr lang="fr-BE" sz="2400" dirty="0" smtClean="0"/>
              <a:t>SERP</a:t>
            </a:r>
            <a:endParaRPr lang="fr-BE" sz="2400" dirty="0" smtClean="0"/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Centralise </a:t>
            </a:r>
            <a:r>
              <a:rPr lang="fr-BE" sz="2400" dirty="0" smtClean="0"/>
              <a:t>vos contenus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Augmente </a:t>
            </a:r>
            <a:r>
              <a:rPr lang="fr-BE" sz="2400" dirty="0" smtClean="0"/>
              <a:t>le CTR </a:t>
            </a:r>
          </a:p>
          <a:p>
            <a:endParaRPr lang="fr-BE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51720" y="566124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Ressources : https://plus.google.com/authorship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Relativisons…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3933056"/>
            <a:ext cx="4392488" cy="648072"/>
          </a:xfrm>
        </p:spPr>
        <p:txBody>
          <a:bodyPr>
            <a:normAutofit fontScale="85000" lnSpcReduction="20000"/>
          </a:bodyPr>
          <a:lstStyle/>
          <a:p>
            <a:r>
              <a:rPr lang="fr-BE" b="1" dirty="0" smtClean="0"/>
              <a:t>Nombre de pages avec </a:t>
            </a:r>
            <a:r>
              <a:rPr lang="fr-BE" b="1" dirty="0" smtClean="0"/>
              <a:t>mots-clés</a:t>
            </a:r>
          </a:p>
          <a:p>
            <a:r>
              <a:rPr lang="fr-BE" b="1" dirty="0" smtClean="0"/>
              <a:t>Off page</a:t>
            </a:r>
            <a:endParaRPr lang="fr-FR" b="1" dirty="0"/>
          </a:p>
        </p:txBody>
      </p:sp>
      <p:sp>
        <p:nvSpPr>
          <p:cNvPr id="4" name="Chevron 3"/>
          <p:cNvSpPr/>
          <p:nvPr/>
        </p:nvSpPr>
        <p:spPr>
          <a:xfrm>
            <a:off x="3779912" y="2708920"/>
            <a:ext cx="1584176" cy="2952328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64088" y="3933056"/>
            <a:ext cx="4176464" cy="536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de mots-clés / 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BE" sz="2000" dirty="0" smtClean="0"/>
              <a:t>On page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Outils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BE" dirty="0" err="1" smtClean="0"/>
              <a:t>MypoSEO</a:t>
            </a:r>
            <a:r>
              <a:rPr lang="fr-BE" dirty="0" smtClean="0"/>
              <a:t> (liens avec </a:t>
            </a:r>
            <a:r>
              <a:rPr lang="fr-BE" dirty="0" err="1" smtClean="0"/>
              <a:t>SEMvisu</a:t>
            </a:r>
            <a:r>
              <a:rPr lang="fr-BE" dirty="0" smtClean="0"/>
              <a:t>) : gratuit jusqu’à 30 mots-clés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901292" cy="38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1"/>
            <a:ext cx="8147248" cy="4968553"/>
          </a:xfrm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http://m.japan-expo.com/images/_cc/1207/contenu/evt/bref/b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45054" cy="4165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59632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</a:t>
            </a:r>
            <a:endParaRPr lang="fr-FR" dirty="0"/>
          </a:p>
        </p:txBody>
      </p:sp>
      <p:pic>
        <p:nvPicPr>
          <p:cNvPr id="1026" name="Picture 2" descr="http://sd.keepcalm-o-matic.co.uk/i/keep-calm-and-have-a-break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322897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Initiation au </a:t>
            </a:r>
            <a:r>
              <a:rPr lang="fr-BE" dirty="0" err="1" smtClean="0"/>
              <a:t>seo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Sources de trafic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Sources de trafic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400" dirty="0" smtClean="0"/>
              <a:t>Trafic direct</a:t>
            </a:r>
          </a:p>
          <a:p>
            <a:r>
              <a:rPr lang="fr-BE" sz="2400" dirty="0" smtClean="0"/>
              <a:t>Sites référents, dont réseaux sociaux (</a:t>
            </a:r>
            <a:r>
              <a:rPr lang="fr-BE" sz="2400" dirty="0" err="1" smtClean="0"/>
              <a:t>Facebook</a:t>
            </a:r>
            <a:r>
              <a:rPr lang="fr-BE" sz="2400" dirty="0" smtClean="0"/>
              <a:t>, </a:t>
            </a:r>
            <a:r>
              <a:rPr lang="fr-BE" sz="2400" dirty="0" err="1" smtClean="0"/>
              <a:t>Twitter</a:t>
            </a:r>
            <a:r>
              <a:rPr lang="fr-BE" sz="2400" dirty="0"/>
              <a:t>, </a:t>
            </a:r>
            <a:r>
              <a:rPr lang="fr-BE" sz="2400" dirty="0" smtClean="0"/>
              <a:t>etc.)</a:t>
            </a:r>
          </a:p>
          <a:p>
            <a:r>
              <a:rPr lang="fr-BE" sz="2400" dirty="0" smtClean="0"/>
              <a:t>Moteurs </a:t>
            </a:r>
            <a:r>
              <a:rPr lang="fr-BE" sz="2400" dirty="0"/>
              <a:t>de recherche</a:t>
            </a:r>
            <a:endParaRPr lang="fr-FR" sz="2400" dirty="0"/>
          </a:p>
        </p:txBody>
      </p:sp>
      <p:pic>
        <p:nvPicPr>
          <p:cNvPr id="47106" name="Picture 2" descr="http://blogs.imagence.com/image.axd?picture=stats+arthrolin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41910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Search</a:t>
            </a:r>
            <a:r>
              <a:rPr lang="fr-BE" dirty="0" smtClean="0"/>
              <a:t> - Parts de marché - Belgique</a:t>
            </a:r>
            <a:endParaRPr lang="fr-FR" dirty="0"/>
          </a:p>
        </p:txBody>
      </p:sp>
      <p:pic>
        <p:nvPicPr>
          <p:cNvPr id="7" name="Espace réservé du contenu 3" descr="stats google belgique pd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818" y="1600200"/>
            <a:ext cx="774036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Planète Google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 &gt; 6 Mia de recherches / jour, soit &gt; 70.000  / seconde</a:t>
            </a:r>
          </a:p>
          <a:p>
            <a:r>
              <a:rPr lang="fr-BE" dirty="0" smtClean="0"/>
              <a:t>Capitalisation boursière &gt; 200 Mia USD</a:t>
            </a:r>
          </a:p>
          <a:p>
            <a:r>
              <a:rPr lang="fr-BE" dirty="0" smtClean="0"/>
              <a:t>&lt; 15% recherches neuves</a:t>
            </a:r>
          </a:p>
          <a:p>
            <a:pPr>
              <a:buNone/>
            </a:pPr>
            <a:endParaRPr lang="fr-BE" dirty="0" smtClean="0"/>
          </a:p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65488"/>
            <a:ext cx="5197470" cy="304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Comment </a:t>
            </a:r>
            <a:r>
              <a:rPr lang="fr-BE" dirty="0" smtClean="0"/>
              <a:t>fonctionne Google</a:t>
            </a:r>
            <a:r>
              <a:rPr lang="fr-BE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4402832" cy="2116832"/>
          </a:xfrm>
        </p:spPr>
        <p:txBody>
          <a:bodyPr>
            <a:normAutofit lnSpcReduction="10000"/>
          </a:bodyPr>
          <a:lstStyle/>
          <a:p>
            <a:r>
              <a:rPr lang="fr-BE" sz="2400" dirty="0" smtClean="0"/>
              <a:t>Exploration </a:t>
            </a:r>
          </a:p>
          <a:p>
            <a:r>
              <a:rPr lang="fr-BE" sz="2400" dirty="0" smtClean="0"/>
              <a:t>Indexation</a:t>
            </a:r>
          </a:p>
          <a:p>
            <a:r>
              <a:rPr lang="fr-BE" sz="2400" dirty="0" smtClean="0"/>
              <a:t>Algorithme </a:t>
            </a:r>
          </a:p>
          <a:p>
            <a:r>
              <a:rPr lang="fr-BE" sz="2400" dirty="0" smtClean="0"/>
              <a:t>Classement des résultats (textes, images, vidéos…)</a:t>
            </a:r>
          </a:p>
          <a:p>
            <a:endParaRPr lang="fr-BE" sz="2400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3993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3672408" cy="22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932040" y="429309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http://www.youtube.com/watch?v=BNHR6IQJGZs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Types de requêtes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fr-BE" sz="2400" dirty="0" err="1" smtClean="0"/>
              <a:t>Navigationnelle</a:t>
            </a:r>
            <a:r>
              <a:rPr lang="fr-BE" sz="2400" dirty="0" smtClean="0"/>
              <a:t> (ex. </a:t>
            </a:r>
            <a:r>
              <a:rPr lang="fr-BE" sz="2400" dirty="0"/>
              <a:t>B</a:t>
            </a:r>
            <a:r>
              <a:rPr lang="fr-BE" sz="2400" dirty="0" smtClean="0"/>
              <a:t>russels </a:t>
            </a:r>
            <a:r>
              <a:rPr lang="fr-BE" sz="2400" dirty="0" err="1"/>
              <a:t>airlines</a:t>
            </a:r>
            <a:r>
              <a:rPr lang="fr-BE" sz="2400" dirty="0"/>
              <a:t>)</a:t>
            </a:r>
          </a:p>
          <a:p>
            <a:pPr marL="285750" indent="-285750"/>
            <a:r>
              <a:rPr lang="fr-BE" sz="2400" dirty="0"/>
              <a:t>Informationnelle </a:t>
            </a:r>
            <a:r>
              <a:rPr lang="fr-BE" sz="2400" dirty="0" smtClean="0"/>
              <a:t>(ex. quel </a:t>
            </a:r>
            <a:r>
              <a:rPr lang="fr-BE" sz="2400" dirty="0"/>
              <a:t>est l’acteur qui jouait dans tel film ?)</a:t>
            </a:r>
          </a:p>
          <a:p>
            <a:pPr marL="285750" indent="-285750"/>
            <a:r>
              <a:rPr lang="fr-BE" sz="2400" dirty="0" smtClean="0"/>
              <a:t>Transactionnelle (ex. restaurant </a:t>
            </a:r>
            <a:r>
              <a:rPr lang="fr-BE" sz="2400" dirty="0"/>
              <a:t>italien à Uccle)</a:t>
            </a:r>
          </a:p>
          <a:p>
            <a:pPr marL="285750" indent="-285750"/>
            <a:r>
              <a:rPr lang="fr-BE" sz="2400" dirty="0" smtClean="0"/>
              <a:t>Adaptative (ex. recherche </a:t>
            </a:r>
            <a:r>
              <a:rPr lang="fr-BE" sz="2400" dirty="0"/>
              <a:t>sur </a:t>
            </a:r>
            <a:r>
              <a:rPr lang="fr-BE" sz="2400" dirty="0" smtClean="0"/>
              <a:t>Rome puis </a:t>
            </a:r>
            <a:r>
              <a:rPr lang="fr-BE" sz="2400" dirty="0"/>
              <a:t>recherche sur </a:t>
            </a:r>
            <a:r>
              <a:rPr lang="fr-BE" sz="2400" dirty="0" smtClean="0"/>
              <a:t>hôtel à Rome)</a:t>
            </a:r>
            <a:endParaRPr lang="fr-BE" sz="2400" dirty="0"/>
          </a:p>
          <a:p>
            <a:pPr>
              <a:buNone/>
            </a:pPr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438" y="3726135"/>
            <a:ext cx="5953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avierdegraux - modèle de présentatio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845</Words>
  <Application>Microsoft Office PowerPoint</Application>
  <PresentationFormat>Affichage à l'écran (4:3)</PresentationFormat>
  <Paragraphs>163</Paragraphs>
  <Slides>28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xavierdegraux - modèle de présentation</vt:lpstr>
      <vt:lpstr>Référencement naturel</vt:lpstr>
      <vt:lpstr>Agenda</vt:lpstr>
      <vt:lpstr>Initiation au seo</vt:lpstr>
      <vt:lpstr>Sources de trafic</vt:lpstr>
      <vt:lpstr>Sources de trafic</vt:lpstr>
      <vt:lpstr>Search - Parts de marché - Belgique</vt:lpstr>
      <vt:lpstr>Planète Google</vt:lpstr>
      <vt:lpstr>Comment fonctionne Google…</vt:lpstr>
      <vt:lpstr>Types de requêtes</vt:lpstr>
      <vt:lpstr>SERP = SEO + SEA</vt:lpstr>
      <vt:lpstr>SEO</vt:lpstr>
      <vt:lpstr>Evolution des résultats</vt:lpstr>
      <vt:lpstr>Google favorise…</vt:lpstr>
      <vt:lpstr>Critères</vt:lpstr>
      <vt:lpstr>Algorithme (1/2)</vt:lpstr>
      <vt:lpstr>Algorithme (2/2)</vt:lpstr>
      <vt:lpstr>Critères off page</vt:lpstr>
      <vt:lpstr>Critères on page</vt:lpstr>
      <vt:lpstr>Qualités du contenu</vt:lpstr>
      <vt:lpstr>Contenu = Royaume</vt:lpstr>
      <vt:lpstr>Critères</vt:lpstr>
      <vt:lpstr>Zones chaudes</vt:lpstr>
      <vt:lpstr>Authorship</vt:lpstr>
      <vt:lpstr>Relativisons…</vt:lpstr>
      <vt:lpstr>Outils</vt:lpstr>
      <vt:lpstr>Diapositive 27</vt:lpstr>
      <vt:lpstr>Diapositive 28</vt:lpstr>
      <vt:lpstr>Pause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2</dc:title>
  <dc:creator>Xavier Degraux</dc:creator>
  <cp:lastModifiedBy>Xavier Degraux</cp:lastModifiedBy>
  <cp:revision>37</cp:revision>
  <dcterms:created xsi:type="dcterms:W3CDTF">2013-02-07T12:24:20Z</dcterms:created>
  <dcterms:modified xsi:type="dcterms:W3CDTF">2013-03-14T19:52:56Z</dcterms:modified>
</cp:coreProperties>
</file>