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9" r:id="rId4"/>
    <p:sldId id="261" r:id="rId5"/>
    <p:sldId id="286" r:id="rId6"/>
    <p:sldId id="309" r:id="rId7"/>
    <p:sldId id="285" r:id="rId8"/>
    <p:sldId id="287" r:id="rId9"/>
    <p:sldId id="288" r:id="rId10"/>
    <p:sldId id="284" r:id="rId11"/>
    <p:sldId id="269" r:id="rId12"/>
    <p:sldId id="262" r:id="rId13"/>
    <p:sldId id="292" r:id="rId14"/>
    <p:sldId id="311" r:id="rId15"/>
    <p:sldId id="290" r:id="rId16"/>
    <p:sldId id="302" r:id="rId17"/>
    <p:sldId id="293" r:id="rId18"/>
    <p:sldId id="294" r:id="rId19"/>
    <p:sldId id="310" r:id="rId20"/>
    <p:sldId id="305" r:id="rId21"/>
    <p:sldId id="295" r:id="rId22"/>
    <p:sldId id="297" r:id="rId23"/>
    <p:sldId id="296" r:id="rId24"/>
    <p:sldId id="267" r:id="rId25"/>
    <p:sldId id="306" r:id="rId26"/>
    <p:sldId id="307" r:id="rId27"/>
    <p:sldId id="301" r:id="rId28"/>
    <p:sldId id="303" r:id="rId29"/>
    <p:sldId id="264" r:id="rId30"/>
    <p:sldId id="265" r:id="rId31"/>
    <p:sldId id="281" r:id="rId32"/>
    <p:sldId id="279" r:id="rId33"/>
    <p:sldId id="258" r:id="rId34"/>
    <p:sldId id="304" r:id="rId35"/>
    <p:sldId id="268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9667" autoAdjust="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A1FD7-BB21-4F27-A890-0BBC261EDC1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F631E3F-3F98-49F3-8D16-D445E61092DE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Cibler</a:t>
          </a:r>
          <a:endParaRPr lang="fr-FR" dirty="0"/>
        </a:p>
      </dgm:t>
    </dgm:pt>
    <dgm:pt modelId="{EAD77551-98F5-4990-AFA7-F89BDE9B39AF}" type="parTrans" cxnId="{DF99FEC5-9616-408E-B284-5434E451F2CE}">
      <dgm:prSet/>
      <dgm:spPr/>
      <dgm:t>
        <a:bodyPr/>
        <a:lstStyle/>
        <a:p>
          <a:endParaRPr lang="fr-FR"/>
        </a:p>
      </dgm:t>
    </dgm:pt>
    <dgm:pt modelId="{BEC78F00-EF94-4591-BAB9-8AA88C11B10B}" type="sibTrans" cxnId="{DF99FEC5-9616-408E-B284-5434E451F2CE}">
      <dgm:prSet/>
      <dgm:spPr/>
      <dgm:t>
        <a:bodyPr/>
        <a:lstStyle/>
        <a:p>
          <a:endParaRPr lang="fr-FR"/>
        </a:p>
      </dgm:t>
    </dgm:pt>
    <dgm:pt modelId="{FE55D274-2FE9-49F0-B7D3-D761D3CAFBD0}">
      <dgm:prSet phldrT="[Texte]"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BE" dirty="0" smtClean="0"/>
            <a:t>Angler</a:t>
          </a:r>
          <a:endParaRPr lang="fr-FR" dirty="0"/>
        </a:p>
      </dgm:t>
    </dgm:pt>
    <dgm:pt modelId="{F45E0A45-E3AC-4329-AF9E-62AD1B22E518}" type="parTrans" cxnId="{60EDF540-614F-4659-BE8C-76C70164266E}">
      <dgm:prSet/>
      <dgm:spPr/>
      <dgm:t>
        <a:bodyPr/>
        <a:lstStyle/>
        <a:p>
          <a:endParaRPr lang="fr-FR"/>
        </a:p>
      </dgm:t>
    </dgm:pt>
    <dgm:pt modelId="{0B69A928-6AA9-441C-8CD3-14EBB04CCA24}" type="sibTrans" cxnId="{60EDF540-614F-4659-BE8C-76C70164266E}">
      <dgm:prSet/>
      <dgm:spPr/>
      <dgm:t>
        <a:bodyPr/>
        <a:lstStyle/>
        <a:p>
          <a:endParaRPr lang="fr-FR"/>
        </a:p>
      </dgm:t>
    </dgm:pt>
    <dgm:pt modelId="{4741E4CA-D93D-46F9-8800-4E0A2777D472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Rédiger / Illustrer / Enrichir</a:t>
          </a:r>
          <a:endParaRPr lang="fr-FR" dirty="0"/>
        </a:p>
      </dgm:t>
    </dgm:pt>
    <dgm:pt modelId="{8529EB17-0B9B-43AD-AD86-80798CEC76DF}" type="parTrans" cxnId="{F13B8B63-308A-4E8A-B98E-580B7C0325E0}">
      <dgm:prSet/>
      <dgm:spPr/>
      <dgm:t>
        <a:bodyPr/>
        <a:lstStyle/>
        <a:p>
          <a:endParaRPr lang="fr-FR"/>
        </a:p>
      </dgm:t>
    </dgm:pt>
    <dgm:pt modelId="{C17A258D-55D8-4A89-AC99-97AEE7B3CF0B}" type="sibTrans" cxnId="{F13B8B63-308A-4E8A-B98E-580B7C0325E0}">
      <dgm:prSet/>
      <dgm:spPr/>
      <dgm:t>
        <a:bodyPr/>
        <a:lstStyle/>
        <a:p>
          <a:endParaRPr lang="fr-FR"/>
        </a:p>
      </dgm:t>
    </dgm:pt>
    <dgm:pt modelId="{9D6174C2-0183-4859-979E-3F87097FA11E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Optimiser</a:t>
          </a:r>
          <a:endParaRPr lang="fr-FR" dirty="0"/>
        </a:p>
      </dgm:t>
    </dgm:pt>
    <dgm:pt modelId="{E79EF7C1-D81A-4C96-90A1-212819964B6D}" type="parTrans" cxnId="{25F949D3-0FE7-47BF-B7A1-F02852D837E8}">
      <dgm:prSet/>
      <dgm:spPr/>
      <dgm:t>
        <a:bodyPr/>
        <a:lstStyle/>
        <a:p>
          <a:endParaRPr lang="fr-FR"/>
        </a:p>
      </dgm:t>
    </dgm:pt>
    <dgm:pt modelId="{CE9DF90A-4A92-4D81-B123-9E3336E3677E}" type="sibTrans" cxnId="{25F949D3-0FE7-47BF-B7A1-F02852D837E8}">
      <dgm:prSet/>
      <dgm:spPr/>
      <dgm:t>
        <a:bodyPr/>
        <a:lstStyle/>
        <a:p>
          <a:endParaRPr lang="fr-FR"/>
        </a:p>
      </dgm:t>
    </dgm:pt>
    <dgm:pt modelId="{F55D9409-C388-4961-9972-14F036B62ACA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Promouvoir</a:t>
          </a:r>
          <a:endParaRPr lang="fr-FR" dirty="0"/>
        </a:p>
      </dgm:t>
    </dgm:pt>
    <dgm:pt modelId="{C5CB6DA3-94B6-4F92-BB7D-42DAFBAE6342}" type="parTrans" cxnId="{31314958-7422-4EC7-A010-A764EFF8AC7C}">
      <dgm:prSet/>
      <dgm:spPr/>
      <dgm:t>
        <a:bodyPr/>
        <a:lstStyle/>
        <a:p>
          <a:endParaRPr lang="fr-FR"/>
        </a:p>
      </dgm:t>
    </dgm:pt>
    <dgm:pt modelId="{625EA167-177C-4DD2-AFE8-66B94C637F55}" type="sibTrans" cxnId="{31314958-7422-4EC7-A010-A764EFF8AC7C}">
      <dgm:prSet/>
      <dgm:spPr/>
      <dgm:t>
        <a:bodyPr/>
        <a:lstStyle/>
        <a:p>
          <a:endParaRPr lang="fr-FR"/>
        </a:p>
      </dgm:t>
    </dgm:pt>
    <dgm:pt modelId="{27A87A47-E22D-4083-98A0-93F4B72FF302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Dialoguer</a:t>
          </a:r>
          <a:endParaRPr lang="fr-FR" dirty="0"/>
        </a:p>
      </dgm:t>
    </dgm:pt>
    <dgm:pt modelId="{5F346378-5900-47A0-9CE3-3662241B8070}" type="parTrans" cxnId="{7DFAA426-32DC-42A9-A392-B1C619FA0ECA}">
      <dgm:prSet/>
      <dgm:spPr/>
      <dgm:t>
        <a:bodyPr/>
        <a:lstStyle/>
        <a:p>
          <a:endParaRPr lang="fr-FR"/>
        </a:p>
      </dgm:t>
    </dgm:pt>
    <dgm:pt modelId="{3C4761DA-1E3A-4DAB-8527-E1BB857F7B38}" type="sibTrans" cxnId="{7DFAA426-32DC-42A9-A392-B1C619FA0ECA}">
      <dgm:prSet/>
      <dgm:spPr/>
      <dgm:t>
        <a:bodyPr/>
        <a:lstStyle/>
        <a:p>
          <a:endParaRPr lang="fr-FR"/>
        </a:p>
      </dgm:t>
    </dgm:pt>
    <dgm:pt modelId="{55E132F5-9CFA-485E-8396-11107E198F4F}">
      <dgm:prSet phldrT="[Texte]"/>
      <dgm:spPr>
        <a:solidFill>
          <a:srgbClr val="00B0F0"/>
        </a:solidFill>
      </dgm:spPr>
      <dgm:t>
        <a:bodyPr/>
        <a:lstStyle/>
        <a:p>
          <a:r>
            <a:rPr lang="fr-BE" dirty="0" smtClean="0"/>
            <a:t>Mesurer</a:t>
          </a:r>
          <a:endParaRPr lang="fr-FR" dirty="0"/>
        </a:p>
      </dgm:t>
    </dgm:pt>
    <dgm:pt modelId="{0E85E65C-2633-4C00-AEEA-B1565DB689CC}" type="parTrans" cxnId="{3CDBB4F1-5416-4512-B474-00783D8A1225}">
      <dgm:prSet/>
      <dgm:spPr/>
      <dgm:t>
        <a:bodyPr/>
        <a:lstStyle/>
        <a:p>
          <a:endParaRPr lang="fr-FR"/>
        </a:p>
      </dgm:t>
    </dgm:pt>
    <dgm:pt modelId="{B32E97B9-06C0-4395-BA41-696F255F333B}" type="sibTrans" cxnId="{3CDBB4F1-5416-4512-B474-00783D8A1225}">
      <dgm:prSet/>
      <dgm:spPr/>
      <dgm:t>
        <a:bodyPr/>
        <a:lstStyle/>
        <a:p>
          <a:endParaRPr lang="fr-FR"/>
        </a:p>
      </dgm:t>
    </dgm:pt>
    <dgm:pt modelId="{24DB679A-0E35-4AF9-8AEA-48E3BB82FE24}" type="pres">
      <dgm:prSet presAssocID="{404A1FD7-BB21-4F27-A890-0BBC261EDC1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6964488-03DF-4F95-B45C-890AA79D77A7}" type="pres">
      <dgm:prSet presAssocID="{4F631E3F-3F98-49F3-8D16-D445E61092D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171B06-5079-406D-BFD8-EC1CE1CF84FF}" type="pres">
      <dgm:prSet presAssocID="{4F631E3F-3F98-49F3-8D16-D445E61092DE}" presName="spNode" presStyleCnt="0"/>
      <dgm:spPr/>
    </dgm:pt>
    <dgm:pt modelId="{26DCD7C3-3D42-4B44-AE1F-144A4D976313}" type="pres">
      <dgm:prSet presAssocID="{BEC78F00-EF94-4591-BAB9-8AA88C11B10B}" presName="sibTrans" presStyleLbl="sibTrans1D1" presStyleIdx="0" presStyleCnt="7"/>
      <dgm:spPr/>
      <dgm:t>
        <a:bodyPr/>
        <a:lstStyle/>
        <a:p>
          <a:endParaRPr lang="fr-FR"/>
        </a:p>
      </dgm:t>
    </dgm:pt>
    <dgm:pt modelId="{ACB186DA-6469-42AC-A251-37609F6B1649}" type="pres">
      <dgm:prSet presAssocID="{FE55D274-2FE9-49F0-B7D3-D761D3CAFBD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F66580-7AB5-4CD8-9C4A-7FDD6C59391C}" type="pres">
      <dgm:prSet presAssocID="{FE55D274-2FE9-49F0-B7D3-D761D3CAFBD0}" presName="spNode" presStyleCnt="0"/>
      <dgm:spPr/>
    </dgm:pt>
    <dgm:pt modelId="{4BA5B4F3-1A22-41A1-A066-332A66AB9D3B}" type="pres">
      <dgm:prSet presAssocID="{0B69A928-6AA9-441C-8CD3-14EBB04CCA24}" presName="sibTrans" presStyleLbl="sibTrans1D1" presStyleIdx="1" presStyleCnt="7"/>
      <dgm:spPr/>
      <dgm:t>
        <a:bodyPr/>
        <a:lstStyle/>
        <a:p>
          <a:endParaRPr lang="fr-FR"/>
        </a:p>
      </dgm:t>
    </dgm:pt>
    <dgm:pt modelId="{1D8BB89F-84D4-4A68-A83B-C718A6CBCB8C}" type="pres">
      <dgm:prSet presAssocID="{4741E4CA-D93D-46F9-8800-4E0A2777D47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39654B-BE61-4B0C-89DC-18951EACD44D}" type="pres">
      <dgm:prSet presAssocID="{4741E4CA-D93D-46F9-8800-4E0A2777D472}" presName="spNode" presStyleCnt="0"/>
      <dgm:spPr/>
    </dgm:pt>
    <dgm:pt modelId="{C28CA069-0A09-49C5-A726-FDBE89DEA57C}" type="pres">
      <dgm:prSet presAssocID="{C17A258D-55D8-4A89-AC99-97AEE7B3CF0B}" presName="sibTrans" presStyleLbl="sibTrans1D1" presStyleIdx="2" presStyleCnt="7"/>
      <dgm:spPr/>
      <dgm:t>
        <a:bodyPr/>
        <a:lstStyle/>
        <a:p>
          <a:endParaRPr lang="fr-FR"/>
        </a:p>
      </dgm:t>
    </dgm:pt>
    <dgm:pt modelId="{BA7FCEE5-7A49-4291-B4B3-4F1DAA86A124}" type="pres">
      <dgm:prSet presAssocID="{9D6174C2-0183-4859-979E-3F87097FA11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54DFC7-B489-464C-B95C-D3DD3D7933F4}" type="pres">
      <dgm:prSet presAssocID="{9D6174C2-0183-4859-979E-3F87097FA11E}" presName="spNode" presStyleCnt="0"/>
      <dgm:spPr/>
    </dgm:pt>
    <dgm:pt modelId="{0B67F088-14BB-4D57-B03E-0DF9F0F56A3F}" type="pres">
      <dgm:prSet presAssocID="{CE9DF90A-4A92-4D81-B123-9E3336E3677E}" presName="sibTrans" presStyleLbl="sibTrans1D1" presStyleIdx="3" presStyleCnt="7"/>
      <dgm:spPr/>
      <dgm:t>
        <a:bodyPr/>
        <a:lstStyle/>
        <a:p>
          <a:endParaRPr lang="fr-FR"/>
        </a:p>
      </dgm:t>
    </dgm:pt>
    <dgm:pt modelId="{CAFBB2B2-644B-4F27-A3B0-28A8A87B6D87}" type="pres">
      <dgm:prSet presAssocID="{F55D9409-C388-4961-9972-14F036B62AC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10CA38-9273-4749-9195-66B77FF99ADF}" type="pres">
      <dgm:prSet presAssocID="{F55D9409-C388-4961-9972-14F036B62ACA}" presName="spNode" presStyleCnt="0"/>
      <dgm:spPr/>
    </dgm:pt>
    <dgm:pt modelId="{B9C8148D-C04A-4BEB-B525-8339AA09A37C}" type="pres">
      <dgm:prSet presAssocID="{625EA167-177C-4DD2-AFE8-66B94C637F55}" presName="sibTrans" presStyleLbl="sibTrans1D1" presStyleIdx="4" presStyleCnt="7"/>
      <dgm:spPr/>
      <dgm:t>
        <a:bodyPr/>
        <a:lstStyle/>
        <a:p>
          <a:endParaRPr lang="fr-FR"/>
        </a:p>
      </dgm:t>
    </dgm:pt>
    <dgm:pt modelId="{2EB9832F-04CD-4E70-897E-E74705AABC2B}" type="pres">
      <dgm:prSet presAssocID="{27A87A47-E22D-4083-98A0-93F4B72FF30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7246C3-22C2-4B09-83B1-CF658D3BF04D}" type="pres">
      <dgm:prSet presAssocID="{27A87A47-E22D-4083-98A0-93F4B72FF302}" presName="spNode" presStyleCnt="0"/>
      <dgm:spPr/>
    </dgm:pt>
    <dgm:pt modelId="{B601AE43-A2FA-4BA9-B9F1-D42026D33113}" type="pres">
      <dgm:prSet presAssocID="{3C4761DA-1E3A-4DAB-8527-E1BB857F7B38}" presName="sibTrans" presStyleLbl="sibTrans1D1" presStyleIdx="5" presStyleCnt="7"/>
      <dgm:spPr/>
      <dgm:t>
        <a:bodyPr/>
        <a:lstStyle/>
        <a:p>
          <a:endParaRPr lang="fr-FR"/>
        </a:p>
      </dgm:t>
    </dgm:pt>
    <dgm:pt modelId="{32ED0753-6F3E-4EF3-A245-ECE25DC9EAC3}" type="pres">
      <dgm:prSet presAssocID="{55E132F5-9CFA-485E-8396-11107E198F4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9AD081-F9F2-46DC-A47A-327934B72E6B}" type="pres">
      <dgm:prSet presAssocID="{55E132F5-9CFA-485E-8396-11107E198F4F}" presName="spNode" presStyleCnt="0"/>
      <dgm:spPr/>
    </dgm:pt>
    <dgm:pt modelId="{116B1E3F-AF5B-4920-8C60-8D1773D0B1B7}" type="pres">
      <dgm:prSet presAssocID="{B32E97B9-06C0-4395-BA41-696F255F333B}" presName="sibTrans" presStyleLbl="sibTrans1D1" presStyleIdx="6" presStyleCnt="7"/>
      <dgm:spPr/>
      <dgm:t>
        <a:bodyPr/>
        <a:lstStyle/>
        <a:p>
          <a:endParaRPr lang="fr-FR"/>
        </a:p>
      </dgm:t>
    </dgm:pt>
  </dgm:ptLst>
  <dgm:cxnLst>
    <dgm:cxn modelId="{6D9BE70B-056F-4E95-8C7C-68E767B6F040}" type="presOf" srcId="{404A1FD7-BB21-4F27-A890-0BBC261EDC13}" destId="{24DB679A-0E35-4AF9-8AEA-48E3BB82FE24}" srcOrd="0" destOrd="0" presId="urn:microsoft.com/office/officeart/2005/8/layout/cycle5"/>
    <dgm:cxn modelId="{DF99FEC5-9616-408E-B284-5434E451F2CE}" srcId="{404A1FD7-BB21-4F27-A890-0BBC261EDC13}" destId="{4F631E3F-3F98-49F3-8D16-D445E61092DE}" srcOrd="0" destOrd="0" parTransId="{EAD77551-98F5-4990-AFA7-F89BDE9B39AF}" sibTransId="{BEC78F00-EF94-4591-BAB9-8AA88C11B10B}"/>
    <dgm:cxn modelId="{1FE7A91A-6A52-47E5-843B-ED356FAD0476}" type="presOf" srcId="{CE9DF90A-4A92-4D81-B123-9E3336E3677E}" destId="{0B67F088-14BB-4D57-B03E-0DF9F0F56A3F}" srcOrd="0" destOrd="0" presId="urn:microsoft.com/office/officeart/2005/8/layout/cycle5"/>
    <dgm:cxn modelId="{0B884302-0C8E-4D19-9404-A4D9CA592F2A}" type="presOf" srcId="{C17A258D-55D8-4A89-AC99-97AEE7B3CF0B}" destId="{C28CA069-0A09-49C5-A726-FDBE89DEA57C}" srcOrd="0" destOrd="0" presId="urn:microsoft.com/office/officeart/2005/8/layout/cycle5"/>
    <dgm:cxn modelId="{7DFAA426-32DC-42A9-A392-B1C619FA0ECA}" srcId="{404A1FD7-BB21-4F27-A890-0BBC261EDC13}" destId="{27A87A47-E22D-4083-98A0-93F4B72FF302}" srcOrd="5" destOrd="0" parTransId="{5F346378-5900-47A0-9CE3-3662241B8070}" sibTransId="{3C4761DA-1E3A-4DAB-8527-E1BB857F7B38}"/>
    <dgm:cxn modelId="{11F9AB0A-6C26-4F37-AE78-D6724B7E2534}" type="presOf" srcId="{B32E97B9-06C0-4395-BA41-696F255F333B}" destId="{116B1E3F-AF5B-4920-8C60-8D1773D0B1B7}" srcOrd="0" destOrd="0" presId="urn:microsoft.com/office/officeart/2005/8/layout/cycle5"/>
    <dgm:cxn modelId="{25F949D3-0FE7-47BF-B7A1-F02852D837E8}" srcId="{404A1FD7-BB21-4F27-A890-0BBC261EDC13}" destId="{9D6174C2-0183-4859-979E-3F87097FA11E}" srcOrd="3" destOrd="0" parTransId="{E79EF7C1-D81A-4C96-90A1-212819964B6D}" sibTransId="{CE9DF90A-4A92-4D81-B123-9E3336E3677E}"/>
    <dgm:cxn modelId="{E4ED73C8-B0DA-41FA-B200-BB3D2FE83640}" type="presOf" srcId="{F55D9409-C388-4961-9972-14F036B62ACA}" destId="{CAFBB2B2-644B-4F27-A3B0-28A8A87B6D87}" srcOrd="0" destOrd="0" presId="urn:microsoft.com/office/officeart/2005/8/layout/cycle5"/>
    <dgm:cxn modelId="{3CDBB4F1-5416-4512-B474-00783D8A1225}" srcId="{404A1FD7-BB21-4F27-A890-0BBC261EDC13}" destId="{55E132F5-9CFA-485E-8396-11107E198F4F}" srcOrd="6" destOrd="0" parTransId="{0E85E65C-2633-4C00-AEEA-B1565DB689CC}" sibTransId="{B32E97B9-06C0-4395-BA41-696F255F333B}"/>
    <dgm:cxn modelId="{632FA5F4-FAA3-4DAF-A262-71F89162DD54}" type="presOf" srcId="{625EA167-177C-4DD2-AFE8-66B94C637F55}" destId="{B9C8148D-C04A-4BEB-B525-8339AA09A37C}" srcOrd="0" destOrd="0" presId="urn:microsoft.com/office/officeart/2005/8/layout/cycle5"/>
    <dgm:cxn modelId="{F780B91C-052A-456E-A89E-55A6FB252BBF}" type="presOf" srcId="{BEC78F00-EF94-4591-BAB9-8AA88C11B10B}" destId="{26DCD7C3-3D42-4B44-AE1F-144A4D976313}" srcOrd="0" destOrd="0" presId="urn:microsoft.com/office/officeart/2005/8/layout/cycle5"/>
    <dgm:cxn modelId="{31314958-7422-4EC7-A010-A764EFF8AC7C}" srcId="{404A1FD7-BB21-4F27-A890-0BBC261EDC13}" destId="{F55D9409-C388-4961-9972-14F036B62ACA}" srcOrd="4" destOrd="0" parTransId="{C5CB6DA3-94B6-4F92-BB7D-42DAFBAE6342}" sibTransId="{625EA167-177C-4DD2-AFE8-66B94C637F55}"/>
    <dgm:cxn modelId="{5946AD61-FFC2-441B-ABE4-170203C57C57}" type="presOf" srcId="{4F631E3F-3F98-49F3-8D16-D445E61092DE}" destId="{66964488-03DF-4F95-B45C-890AA79D77A7}" srcOrd="0" destOrd="0" presId="urn:microsoft.com/office/officeart/2005/8/layout/cycle5"/>
    <dgm:cxn modelId="{F13B8B63-308A-4E8A-B98E-580B7C0325E0}" srcId="{404A1FD7-BB21-4F27-A890-0BBC261EDC13}" destId="{4741E4CA-D93D-46F9-8800-4E0A2777D472}" srcOrd="2" destOrd="0" parTransId="{8529EB17-0B9B-43AD-AD86-80798CEC76DF}" sibTransId="{C17A258D-55D8-4A89-AC99-97AEE7B3CF0B}"/>
    <dgm:cxn modelId="{DE72D801-5A33-4F67-8594-67A60B096D7A}" type="presOf" srcId="{FE55D274-2FE9-49F0-B7D3-D761D3CAFBD0}" destId="{ACB186DA-6469-42AC-A251-37609F6B1649}" srcOrd="0" destOrd="0" presId="urn:microsoft.com/office/officeart/2005/8/layout/cycle5"/>
    <dgm:cxn modelId="{066CAC2E-FAF4-4710-A6F6-0F943A2F558F}" type="presOf" srcId="{0B69A928-6AA9-441C-8CD3-14EBB04CCA24}" destId="{4BA5B4F3-1A22-41A1-A066-332A66AB9D3B}" srcOrd="0" destOrd="0" presId="urn:microsoft.com/office/officeart/2005/8/layout/cycle5"/>
    <dgm:cxn modelId="{98F9F133-7EE6-4D0A-ACCC-35F53A047CB9}" type="presOf" srcId="{4741E4CA-D93D-46F9-8800-4E0A2777D472}" destId="{1D8BB89F-84D4-4A68-A83B-C718A6CBCB8C}" srcOrd="0" destOrd="0" presId="urn:microsoft.com/office/officeart/2005/8/layout/cycle5"/>
    <dgm:cxn modelId="{60EDF540-614F-4659-BE8C-76C70164266E}" srcId="{404A1FD7-BB21-4F27-A890-0BBC261EDC13}" destId="{FE55D274-2FE9-49F0-B7D3-D761D3CAFBD0}" srcOrd="1" destOrd="0" parTransId="{F45E0A45-E3AC-4329-AF9E-62AD1B22E518}" sibTransId="{0B69A928-6AA9-441C-8CD3-14EBB04CCA24}"/>
    <dgm:cxn modelId="{76B1D59F-ACC9-4835-BC0D-8F3887ED5F64}" type="presOf" srcId="{3C4761DA-1E3A-4DAB-8527-E1BB857F7B38}" destId="{B601AE43-A2FA-4BA9-B9F1-D42026D33113}" srcOrd="0" destOrd="0" presId="urn:microsoft.com/office/officeart/2005/8/layout/cycle5"/>
    <dgm:cxn modelId="{3388DB53-61B4-4B1D-A715-1F205020F1CA}" type="presOf" srcId="{27A87A47-E22D-4083-98A0-93F4B72FF302}" destId="{2EB9832F-04CD-4E70-897E-E74705AABC2B}" srcOrd="0" destOrd="0" presId="urn:microsoft.com/office/officeart/2005/8/layout/cycle5"/>
    <dgm:cxn modelId="{9F207D4D-EA00-46FC-B44F-C5E4309D43C5}" type="presOf" srcId="{55E132F5-9CFA-485E-8396-11107E198F4F}" destId="{32ED0753-6F3E-4EF3-A245-ECE25DC9EAC3}" srcOrd="0" destOrd="0" presId="urn:microsoft.com/office/officeart/2005/8/layout/cycle5"/>
    <dgm:cxn modelId="{7258A869-4075-4F4C-B6CE-1B70A5DB9689}" type="presOf" srcId="{9D6174C2-0183-4859-979E-3F87097FA11E}" destId="{BA7FCEE5-7A49-4291-B4B3-4F1DAA86A124}" srcOrd="0" destOrd="0" presId="urn:microsoft.com/office/officeart/2005/8/layout/cycle5"/>
    <dgm:cxn modelId="{A9A0CEF6-839E-4868-A040-6CC310E4DE18}" type="presParOf" srcId="{24DB679A-0E35-4AF9-8AEA-48E3BB82FE24}" destId="{66964488-03DF-4F95-B45C-890AA79D77A7}" srcOrd="0" destOrd="0" presId="urn:microsoft.com/office/officeart/2005/8/layout/cycle5"/>
    <dgm:cxn modelId="{42F53E22-3F8C-48F4-9252-FC3F1E418F2C}" type="presParOf" srcId="{24DB679A-0E35-4AF9-8AEA-48E3BB82FE24}" destId="{53171B06-5079-406D-BFD8-EC1CE1CF84FF}" srcOrd="1" destOrd="0" presId="urn:microsoft.com/office/officeart/2005/8/layout/cycle5"/>
    <dgm:cxn modelId="{29138241-A353-4C8C-8BAB-70546026BBD9}" type="presParOf" srcId="{24DB679A-0E35-4AF9-8AEA-48E3BB82FE24}" destId="{26DCD7C3-3D42-4B44-AE1F-144A4D976313}" srcOrd="2" destOrd="0" presId="urn:microsoft.com/office/officeart/2005/8/layout/cycle5"/>
    <dgm:cxn modelId="{346F3FD9-5302-4D1B-8136-C97FC8D7D580}" type="presParOf" srcId="{24DB679A-0E35-4AF9-8AEA-48E3BB82FE24}" destId="{ACB186DA-6469-42AC-A251-37609F6B1649}" srcOrd="3" destOrd="0" presId="urn:microsoft.com/office/officeart/2005/8/layout/cycle5"/>
    <dgm:cxn modelId="{4515DFD6-FA4D-41CF-961F-63A62E1D4B43}" type="presParOf" srcId="{24DB679A-0E35-4AF9-8AEA-48E3BB82FE24}" destId="{A5F66580-7AB5-4CD8-9C4A-7FDD6C59391C}" srcOrd="4" destOrd="0" presId="urn:microsoft.com/office/officeart/2005/8/layout/cycle5"/>
    <dgm:cxn modelId="{51A56C55-B80C-41D9-9734-9AC5862A7C94}" type="presParOf" srcId="{24DB679A-0E35-4AF9-8AEA-48E3BB82FE24}" destId="{4BA5B4F3-1A22-41A1-A066-332A66AB9D3B}" srcOrd="5" destOrd="0" presId="urn:microsoft.com/office/officeart/2005/8/layout/cycle5"/>
    <dgm:cxn modelId="{2AB91999-0558-40FF-9DF7-1C9099719D6D}" type="presParOf" srcId="{24DB679A-0E35-4AF9-8AEA-48E3BB82FE24}" destId="{1D8BB89F-84D4-4A68-A83B-C718A6CBCB8C}" srcOrd="6" destOrd="0" presId="urn:microsoft.com/office/officeart/2005/8/layout/cycle5"/>
    <dgm:cxn modelId="{3E0D6F18-1962-4A74-9BFB-8306D137518A}" type="presParOf" srcId="{24DB679A-0E35-4AF9-8AEA-48E3BB82FE24}" destId="{AD39654B-BE61-4B0C-89DC-18951EACD44D}" srcOrd="7" destOrd="0" presId="urn:microsoft.com/office/officeart/2005/8/layout/cycle5"/>
    <dgm:cxn modelId="{73DBA799-83FC-4112-8314-246AC94D17B4}" type="presParOf" srcId="{24DB679A-0E35-4AF9-8AEA-48E3BB82FE24}" destId="{C28CA069-0A09-49C5-A726-FDBE89DEA57C}" srcOrd="8" destOrd="0" presId="urn:microsoft.com/office/officeart/2005/8/layout/cycle5"/>
    <dgm:cxn modelId="{7E5F661E-6428-46BB-8D25-E092B3B457DD}" type="presParOf" srcId="{24DB679A-0E35-4AF9-8AEA-48E3BB82FE24}" destId="{BA7FCEE5-7A49-4291-B4B3-4F1DAA86A124}" srcOrd="9" destOrd="0" presId="urn:microsoft.com/office/officeart/2005/8/layout/cycle5"/>
    <dgm:cxn modelId="{BD19696C-0CB6-47F9-BB91-8CCA2ED027D5}" type="presParOf" srcId="{24DB679A-0E35-4AF9-8AEA-48E3BB82FE24}" destId="{7654DFC7-B489-464C-B95C-D3DD3D7933F4}" srcOrd="10" destOrd="0" presId="urn:microsoft.com/office/officeart/2005/8/layout/cycle5"/>
    <dgm:cxn modelId="{45DC8617-4F6D-44F6-8F34-9D0D076245D6}" type="presParOf" srcId="{24DB679A-0E35-4AF9-8AEA-48E3BB82FE24}" destId="{0B67F088-14BB-4D57-B03E-0DF9F0F56A3F}" srcOrd="11" destOrd="0" presId="urn:microsoft.com/office/officeart/2005/8/layout/cycle5"/>
    <dgm:cxn modelId="{9CBA8A0B-D922-4CD5-8D31-016A5C48BD6B}" type="presParOf" srcId="{24DB679A-0E35-4AF9-8AEA-48E3BB82FE24}" destId="{CAFBB2B2-644B-4F27-A3B0-28A8A87B6D87}" srcOrd="12" destOrd="0" presId="urn:microsoft.com/office/officeart/2005/8/layout/cycle5"/>
    <dgm:cxn modelId="{EB9E3E8F-2D24-4483-A204-495A0F1C3F5E}" type="presParOf" srcId="{24DB679A-0E35-4AF9-8AEA-48E3BB82FE24}" destId="{6710CA38-9273-4749-9195-66B77FF99ADF}" srcOrd="13" destOrd="0" presId="urn:microsoft.com/office/officeart/2005/8/layout/cycle5"/>
    <dgm:cxn modelId="{185ABD3B-4A67-4A6A-B02B-B023519E3788}" type="presParOf" srcId="{24DB679A-0E35-4AF9-8AEA-48E3BB82FE24}" destId="{B9C8148D-C04A-4BEB-B525-8339AA09A37C}" srcOrd="14" destOrd="0" presId="urn:microsoft.com/office/officeart/2005/8/layout/cycle5"/>
    <dgm:cxn modelId="{CDEBF542-ECDA-4F01-91CB-4F4206CFAA29}" type="presParOf" srcId="{24DB679A-0E35-4AF9-8AEA-48E3BB82FE24}" destId="{2EB9832F-04CD-4E70-897E-E74705AABC2B}" srcOrd="15" destOrd="0" presId="urn:microsoft.com/office/officeart/2005/8/layout/cycle5"/>
    <dgm:cxn modelId="{69C03104-8BF3-450B-86A7-56B0B002A9B3}" type="presParOf" srcId="{24DB679A-0E35-4AF9-8AEA-48E3BB82FE24}" destId="{BF7246C3-22C2-4B09-83B1-CF658D3BF04D}" srcOrd="16" destOrd="0" presId="urn:microsoft.com/office/officeart/2005/8/layout/cycle5"/>
    <dgm:cxn modelId="{8558D886-EC7A-467C-AD95-567550B0BB0E}" type="presParOf" srcId="{24DB679A-0E35-4AF9-8AEA-48E3BB82FE24}" destId="{B601AE43-A2FA-4BA9-B9F1-D42026D33113}" srcOrd="17" destOrd="0" presId="urn:microsoft.com/office/officeart/2005/8/layout/cycle5"/>
    <dgm:cxn modelId="{E5A14A7E-5C06-4654-8B3A-8824BF5C5608}" type="presParOf" srcId="{24DB679A-0E35-4AF9-8AEA-48E3BB82FE24}" destId="{32ED0753-6F3E-4EF3-A245-ECE25DC9EAC3}" srcOrd="18" destOrd="0" presId="urn:microsoft.com/office/officeart/2005/8/layout/cycle5"/>
    <dgm:cxn modelId="{9182268D-4612-43FA-9F84-2748D1107333}" type="presParOf" srcId="{24DB679A-0E35-4AF9-8AEA-48E3BB82FE24}" destId="{CA9AD081-F9F2-46DC-A47A-327934B72E6B}" srcOrd="19" destOrd="0" presId="urn:microsoft.com/office/officeart/2005/8/layout/cycle5"/>
    <dgm:cxn modelId="{EEDCEC11-A6BE-4869-8FEF-AF524FF1EC7C}" type="presParOf" srcId="{24DB679A-0E35-4AF9-8AEA-48E3BB82FE24}" destId="{116B1E3F-AF5B-4920-8C60-8D1773D0B1B7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64488-03DF-4F95-B45C-890AA79D77A7}">
      <dsp:nvSpPr>
        <dsp:cNvPr id="0" name=""/>
        <dsp:cNvSpPr/>
      </dsp:nvSpPr>
      <dsp:spPr>
        <a:xfrm>
          <a:off x="3573326" y="3395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Cibler</a:t>
          </a:r>
          <a:endParaRPr lang="fr-FR" sz="1300" kern="1200" dirty="0"/>
        </a:p>
      </dsp:txBody>
      <dsp:txXfrm>
        <a:off x="3573326" y="3395"/>
        <a:ext cx="1082947" cy="703916"/>
      </dsp:txXfrm>
    </dsp:sp>
    <dsp:sp modelId="{26DCD7C3-3D42-4B44-AE1F-144A4D976313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2689911" y="119755"/>
              </a:moveTo>
              <a:arcTo wR="2007006" hR="2007006" stAng="17393565" swAng="770731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186DA-6469-42AC-A251-37609F6B1649}">
      <dsp:nvSpPr>
        <dsp:cNvPr id="0" name=""/>
        <dsp:cNvSpPr/>
      </dsp:nvSpPr>
      <dsp:spPr>
        <a:xfrm>
          <a:off x="5142466" y="759053"/>
          <a:ext cx="1082947" cy="703916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Angler</a:t>
          </a:r>
          <a:endParaRPr lang="fr-FR" sz="1300" kern="1200" dirty="0"/>
        </a:p>
      </dsp:txBody>
      <dsp:txXfrm>
        <a:off x="5142466" y="759053"/>
        <a:ext cx="1082947" cy="703916"/>
      </dsp:txXfrm>
    </dsp:sp>
    <dsp:sp modelId="{4BA5B4F3-1A22-41A1-A066-332A66AB9D3B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3882933" y="1293583"/>
              </a:moveTo>
              <a:arcTo wR="2007006" hR="2007006" stAng="20350680" swAng="1063405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BB89F-84D4-4A68-A83B-C718A6CBCB8C}">
      <dsp:nvSpPr>
        <dsp:cNvPr id="0" name=""/>
        <dsp:cNvSpPr/>
      </dsp:nvSpPr>
      <dsp:spPr>
        <a:xfrm>
          <a:off x="5530012" y="2457002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Rédiger / Illustrer / Enrichir</a:t>
          </a:r>
          <a:endParaRPr lang="fr-FR" sz="1300" kern="1200" dirty="0"/>
        </a:p>
      </dsp:txBody>
      <dsp:txXfrm>
        <a:off x="5530012" y="2457002"/>
        <a:ext cx="1082947" cy="703916"/>
      </dsp:txXfrm>
    </dsp:sp>
    <dsp:sp modelId="{C28CA069-0A09-49C5-A726-FDBE89DEA57C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3778600" y="2950152"/>
              </a:moveTo>
              <a:arcTo wR="2007006" hR="2007006" stAng="1681774" swAng="834364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FCEE5-7A49-4291-B4B3-4F1DAA86A124}">
      <dsp:nvSpPr>
        <dsp:cNvPr id="0" name=""/>
        <dsp:cNvSpPr/>
      </dsp:nvSpPr>
      <dsp:spPr>
        <a:xfrm>
          <a:off x="4444133" y="3818651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Optimiser</a:t>
          </a:r>
          <a:endParaRPr lang="fr-FR" sz="1300" kern="1200" dirty="0"/>
        </a:p>
      </dsp:txBody>
      <dsp:txXfrm>
        <a:off x="4444133" y="3818651"/>
        <a:ext cx="1082947" cy="703916"/>
      </dsp:txXfrm>
    </dsp:sp>
    <dsp:sp modelId="{0B67F088-14BB-4D57-B03E-0DF9F0F56A3F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2205775" y="4004145"/>
              </a:moveTo>
              <a:arcTo wR="2007006" hR="2007006" stAng="5058974" swAng="682053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BB2B2-644B-4F27-A3B0-28A8A87B6D87}">
      <dsp:nvSpPr>
        <dsp:cNvPr id="0" name=""/>
        <dsp:cNvSpPr/>
      </dsp:nvSpPr>
      <dsp:spPr>
        <a:xfrm>
          <a:off x="2702518" y="3818651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Promouvoir</a:t>
          </a:r>
          <a:endParaRPr lang="fr-FR" sz="1300" kern="1200" dirty="0"/>
        </a:p>
      </dsp:txBody>
      <dsp:txXfrm>
        <a:off x="2702518" y="3818651"/>
        <a:ext cx="1082947" cy="703916"/>
      </dsp:txXfrm>
    </dsp:sp>
    <dsp:sp modelId="{B9C8148D-C04A-4BEB-B525-8339AA09A37C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514002" y="3348278"/>
              </a:moveTo>
              <a:arcTo wR="2007006" hR="2007006" stAng="8283862" swAng="834364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9832F-04CD-4E70-897E-E74705AABC2B}">
      <dsp:nvSpPr>
        <dsp:cNvPr id="0" name=""/>
        <dsp:cNvSpPr/>
      </dsp:nvSpPr>
      <dsp:spPr>
        <a:xfrm>
          <a:off x="1616639" y="2457002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Dialoguer</a:t>
          </a:r>
          <a:endParaRPr lang="fr-FR" sz="1300" kern="1200" dirty="0"/>
        </a:p>
      </dsp:txBody>
      <dsp:txXfrm>
        <a:off x="1616639" y="2457002"/>
        <a:ext cx="1082947" cy="703916"/>
      </dsp:txXfrm>
    </dsp:sp>
    <dsp:sp modelId="{B601AE43-A2FA-4BA9-B9F1-D42026D33113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2934" y="1898518"/>
              </a:moveTo>
              <a:arcTo wR="2007006" hR="2007006" stAng="10985916" swAng="1063405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D0753-6F3E-4EF3-A245-ECE25DC9EAC3}">
      <dsp:nvSpPr>
        <dsp:cNvPr id="0" name=""/>
        <dsp:cNvSpPr/>
      </dsp:nvSpPr>
      <dsp:spPr>
        <a:xfrm>
          <a:off x="2004185" y="759053"/>
          <a:ext cx="1082947" cy="703916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dirty="0" smtClean="0"/>
            <a:t>Mesurer</a:t>
          </a:r>
          <a:endParaRPr lang="fr-FR" sz="1300" kern="1200" dirty="0"/>
        </a:p>
      </dsp:txBody>
      <dsp:txXfrm>
        <a:off x="2004185" y="759053"/>
        <a:ext cx="1082947" cy="703916"/>
      </dsp:txXfrm>
    </dsp:sp>
    <dsp:sp modelId="{116B1E3F-AF5B-4920-8C60-8D1773D0B1B7}">
      <dsp:nvSpPr>
        <dsp:cNvPr id="0" name=""/>
        <dsp:cNvSpPr/>
      </dsp:nvSpPr>
      <dsp:spPr>
        <a:xfrm>
          <a:off x="2107793" y="355353"/>
          <a:ext cx="4014012" cy="4014012"/>
        </a:xfrm>
        <a:custGeom>
          <a:avLst/>
          <a:gdLst/>
          <a:ahLst/>
          <a:cxnLst/>
          <a:rect l="0" t="0" r="0" b="0"/>
          <a:pathLst>
            <a:path>
              <a:moveTo>
                <a:pt x="921612" y="318813"/>
              </a:moveTo>
              <a:arcTo wR="2007006" hR="2007006" stAng="14235704" swAng="770731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ED014-BED1-4591-A839-2153EC482A6F}" type="datetimeFigureOut">
              <a:rPr lang="fr-FR" smtClean="0"/>
              <a:pPr/>
              <a:t>15/03/2013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3F384-1B6E-4C81-A874-FCFBEFF7B50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ds.youtube.com/keyword_too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Appât</a:t>
            </a:r>
            <a:r>
              <a:rPr lang="fr-BE" baseline="0" dirty="0" smtClean="0"/>
              <a:t> :</a:t>
            </a:r>
          </a:p>
          <a:p>
            <a:r>
              <a:rPr lang="fr-BE" baseline="0" dirty="0" smtClean="0"/>
              <a:t>Message :</a:t>
            </a:r>
          </a:p>
          <a:p>
            <a:r>
              <a:rPr lang="fr-BE" baseline="0" dirty="0" smtClean="0"/>
              <a:t>Bénéfice :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Choisissez un texte, déterminez-en</a:t>
            </a:r>
            <a:r>
              <a:rPr lang="fr-BE" baseline="0" dirty="0" smtClean="0"/>
              <a:t> les bons mots-clés après avoir établi une liste d’au moins 10 mots-clés potentiels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Surtout pour tendances de fond et pour mots-clés saisonniers (quand les attaquer)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Choisissez un texte, déterminez-en</a:t>
            </a:r>
            <a:r>
              <a:rPr lang="fr-BE" baseline="0" dirty="0" smtClean="0"/>
              <a:t> les bons mots-clés après avoir établi une liste d’au moins 10 mots-clés potentiels (= palette de référencement)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- Source : </a:t>
            </a:r>
            <a:r>
              <a:rPr lang="fr-BE" dirty="0" err="1" smtClean="0"/>
              <a:t>blue</a:t>
            </a:r>
            <a:r>
              <a:rPr lang="fr-BE" dirty="0" smtClean="0"/>
              <a:t> glass</a:t>
            </a:r>
          </a:p>
          <a:p>
            <a:r>
              <a:rPr lang="fr-BE" dirty="0" smtClean="0"/>
              <a:t>80% des internautes lisent le titre</a:t>
            </a:r>
          </a:p>
          <a:p>
            <a:r>
              <a:rPr lang="fr-BE" dirty="0" smtClean="0"/>
              <a:t>20% lisent tout l’article</a:t>
            </a:r>
          </a:p>
          <a:p>
            <a:r>
              <a:rPr lang="fr-BE" dirty="0" smtClean="0"/>
              <a:t>- Google news : 44% ne font que lire </a:t>
            </a:r>
            <a:r>
              <a:rPr lang="fr-BE" smtClean="0"/>
              <a:t>les titres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C’est quoi un bon titre sur le web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Prenez les 5 derniers titres de votre </a:t>
            </a:r>
            <a:r>
              <a:rPr lang="fr-BE" dirty="0" err="1" smtClean="0"/>
              <a:t>homepage</a:t>
            </a:r>
            <a:r>
              <a:rPr lang="fr-BE" dirty="0" smtClean="0"/>
              <a:t> et reformulez-les si nécessaire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Utilité pour l’internaute =&gt; </a:t>
            </a:r>
            <a:r>
              <a:rPr lang="fr-BE" dirty="0" err="1" smtClean="0"/>
              <a:t>cmt</a:t>
            </a:r>
            <a:r>
              <a:rPr lang="fr-BE" dirty="0" smtClean="0"/>
              <a:t> = angle</a:t>
            </a:r>
          </a:p>
          <a:p>
            <a:r>
              <a:rPr lang="fr-BE" dirty="0" smtClean="0"/>
              <a:t>Sujet unique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Angles différents sur même info</a:t>
            </a:r>
          </a:p>
          <a:p>
            <a:r>
              <a:rPr lang="fr-BE" dirty="0" smtClean="0"/>
              <a:t>Trouver 3 angles</a:t>
            </a:r>
            <a:r>
              <a:rPr lang="fr-BE" baseline="0" dirty="0" smtClean="0"/>
              <a:t> différents</a:t>
            </a:r>
          </a:p>
          <a:p>
            <a:r>
              <a:rPr lang="fr-BE" baseline="0" dirty="0" smtClean="0"/>
              <a:t>Angles différents selon supports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Faut être à la recherche du match sémantique entre recherche de l’internaute et contenus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Différent pour </a:t>
            </a:r>
            <a:r>
              <a:rPr lang="fr-BE" dirty="0" err="1" smtClean="0"/>
              <a:t>homepage</a:t>
            </a:r>
            <a:r>
              <a:rPr lang="fr-BE" dirty="0" smtClean="0"/>
              <a:t>, page produit/service, blog…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Solutions gratuites </a:t>
            </a:r>
            <a:r>
              <a:rPr lang="fr-BE" dirty="0" err="1" smtClean="0"/>
              <a:t>svt</a:t>
            </a:r>
            <a:r>
              <a:rPr lang="fr-BE" smtClean="0"/>
              <a:t> biaisées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=&gt; Génère des mots-clés !!!!</a:t>
            </a:r>
          </a:p>
          <a:p>
            <a:endParaRPr lang="fr-BE" dirty="0" smtClean="0"/>
          </a:p>
          <a:p>
            <a:r>
              <a:rPr lang="fr-BE" dirty="0" smtClean="0"/>
              <a:t>(outil identique pour </a:t>
            </a:r>
            <a:r>
              <a:rPr lang="fr-BE" dirty="0" err="1" smtClean="0"/>
              <a:t>YouTube</a:t>
            </a:r>
            <a:r>
              <a:rPr lang="fr-BE" dirty="0" smtClean="0"/>
              <a:t> : </a:t>
            </a:r>
            <a:r>
              <a:rPr lang="fr-BE" dirty="0" smtClean="0">
                <a:hlinkClick r:id="rId3"/>
              </a:rPr>
              <a:t>https://ads.youtube.com/keyword_tool</a:t>
            </a:r>
            <a:r>
              <a:rPr lang="fr-BE" dirty="0" smtClean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z="1200" dirty="0" smtClean="0"/>
              <a:t>- </a:t>
            </a:r>
            <a:r>
              <a:rPr lang="fr-BE" sz="1200" dirty="0" err="1" smtClean="0"/>
              <a:t>svt</a:t>
            </a:r>
            <a:r>
              <a:rPr lang="fr-BE" sz="1200" dirty="0" smtClean="0"/>
              <a:t>, au-delà des contenus, ça oblige à restructurer contenu et à améliorer navigation du site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BE" sz="1200" dirty="0" smtClean="0"/>
              <a:t>Termes liés, estimations de volumes, tendances de recherche et coût estimés</a:t>
            </a:r>
          </a:p>
          <a:p>
            <a:pPr>
              <a:buFontTx/>
              <a:buChar char="-"/>
            </a:pPr>
            <a:r>
              <a:rPr lang="fr-BE" sz="1200" dirty="0" smtClean="0"/>
              <a:t>Mot-clé, concurrence, volume mensuels, volumes locaux, et options (termes inclus/exclus, terme exact, localisation/pays, langue et type de terminal)</a:t>
            </a:r>
          </a:p>
          <a:p>
            <a:pPr>
              <a:buFontTx/>
              <a:buChar char="-"/>
            </a:pPr>
            <a:r>
              <a:rPr lang="fr-BE" sz="1200" dirty="0" smtClean="0"/>
              <a:t>Estimateur de trafic (n’est pas la valeur exacte)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smtClean="0"/>
              <a:t>- Outils aident aussi à savoir à partir de quand les mots-clés sont recherchés par ex. pour </a:t>
            </a:r>
            <a:r>
              <a:rPr lang="fr-BE" sz="1200" dirty="0" err="1" smtClean="0"/>
              <a:t>Batibouw</a:t>
            </a:r>
            <a:r>
              <a:rPr lang="fr-BE" sz="1200" dirty="0" smtClean="0"/>
              <a:t> : prédictif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Choisissez un texte, déterminez-en</a:t>
            </a:r>
            <a:r>
              <a:rPr lang="fr-BE" baseline="0" dirty="0" smtClean="0"/>
              <a:t> les bons mots-clés après avoir établi une liste d’au moins 10 mots-clés potentiels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3F384-1B6E-4C81-A874-FCFBEFF7B50B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BE" dirty="0" smtClean="0"/>
              <a:t>2. Angler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653136"/>
            <a:ext cx="6440760" cy="86409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 dirty="0" smtClean="0"/>
              <a:t>Client</a:t>
            </a:r>
          </a:p>
          <a:p>
            <a:r>
              <a:rPr lang="fr-BE" dirty="0" smtClean="0"/>
              <a:t>Date 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 hasCustomPrompt="1"/>
          </p:nvPr>
        </p:nvSpPr>
        <p:spPr>
          <a:xfrm>
            <a:off x="3635896" y="5661024"/>
            <a:ext cx="1728192" cy="4322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BE" dirty="0" smtClean="0"/>
              <a:t>@</a:t>
            </a:r>
            <a:r>
              <a:rPr lang="fr-BE" dirty="0" err="1" smtClean="0"/>
              <a:t>xdegraux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BE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lang="fr-FR" sz="1200" smtClean="0"/>
            </a:lvl1pPr>
          </a:lstStyle>
          <a:p>
            <a:pPr lvl="0"/>
            <a:r>
              <a:rPr lang="fr-FR" sz="1200" dirty="0" smtClean="0">
                <a:latin typeface="Calibri"/>
                <a:ea typeface="Times New Roman"/>
                <a:cs typeface="Times New Roman"/>
              </a:rPr>
              <a:t>Définir son message essentiel </a:t>
            </a:r>
          </a:p>
          <a:p>
            <a:pPr lvl="0"/>
            <a:r>
              <a:rPr lang="fr-FR" sz="1200" dirty="0" smtClean="0">
                <a:latin typeface="Calibri"/>
                <a:ea typeface="Times New Roman"/>
                <a:cs typeface="Times New Roman"/>
              </a:rPr>
              <a:t>trouver les bons mots-clés,</a:t>
            </a:r>
          </a:p>
          <a:p>
            <a:pPr lvl="0"/>
            <a:r>
              <a:rPr lang="fr-FR" sz="1200" dirty="0" smtClean="0">
                <a:latin typeface="Calibri"/>
                <a:ea typeface="Times New Roman"/>
                <a:cs typeface="Times New Roman"/>
              </a:rPr>
              <a:t>accrocher par la titraille...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15/03/2013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15/03/2013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15/03/2013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15/03/2013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15/03/2013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BFAC4-3A8C-460D-9A59-CDCCCE13921F}" type="datetimeFigureOut">
              <a:rPr lang="fr-FR" smtClean="0"/>
              <a:pPr/>
              <a:t>15/03/2013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BFAC4-3A8C-460D-9A59-CDCCCE13921F}" type="datetimeFigureOut">
              <a:rPr lang="fr-FR" smtClean="0"/>
              <a:pPr/>
              <a:t>15/03/2013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0E09B-AA1A-4302-9F96-B8FEB5E218D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200x200 logo xd complet - Copy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172400" y="6021288"/>
            <a:ext cx="836712" cy="836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dwords.google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ANGLER</a:t>
            </a:r>
            <a:endParaRPr lang="fr-FR" dirty="0"/>
          </a:p>
        </p:txBody>
      </p:sp>
      <p:pic>
        <p:nvPicPr>
          <p:cNvPr id="33794" name="Picture 2" descr="http://tanasinn.info/images/b/b6/800px-Angle_meas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5362575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Call-to-action (CTA) = objectif</a:t>
            </a: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6957" y="1505719"/>
            <a:ext cx="3791387" cy="177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779" y="3501008"/>
            <a:ext cx="3712565" cy="191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7584" y="152484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BE" dirty="0" smtClean="0"/>
              <a:t> Regardez</a:t>
            </a:r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 Revoir</a:t>
            </a:r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 Suivez en direct</a:t>
            </a:r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 Lisez</a:t>
            </a:r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 Découvrez</a:t>
            </a:r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 Cliquez</a:t>
            </a:r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 Téléchargez</a:t>
            </a:r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 Parcourez</a:t>
            </a:r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 Visionnez</a:t>
            </a:r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 Partagez</a:t>
            </a:r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 …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hedevalife.com/wp-content/uploads/2012/05/exercise-or-gym-area-clip-art_41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762375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Choisir les bons mots et expressions-clés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Critères</a:t>
            </a:r>
            <a:endParaRPr lang="fr-FR" dirty="0"/>
          </a:p>
        </p:txBody>
      </p:sp>
      <p:pic>
        <p:nvPicPr>
          <p:cNvPr id="22530" name="Picture 2" descr="http://www.coacheloquence.com/wp-content/uploads/2012/08/micro_tend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20888"/>
            <a:ext cx="285750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Longue traîne</a:t>
            </a:r>
            <a:endParaRPr lang="fr-FR" dirty="0"/>
          </a:p>
        </p:txBody>
      </p:sp>
      <p:pic>
        <p:nvPicPr>
          <p:cNvPr id="4" name="Picture 2" descr="http://www.webmarketing-com.com/wp-content/uploads/2009/04/longue-tra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044"/>
            <a:ext cx="4933950" cy="3467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referencement-blog.net/files/images/2007.08/longue-traine-long-tail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72" y="1412776"/>
            <a:ext cx="4762500" cy="308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25144"/>
            <a:ext cx="43719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Xavier\Desktop\Contenus à ajouter ds folders xavierdegraux.be\582373_4517052359021_34111580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88640" y="-963488"/>
            <a:ext cx="291465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Un mot à valeur ajoutée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916832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Le bon mot-clé doit être :</a:t>
            </a:r>
          </a:p>
          <a:p>
            <a:endParaRPr lang="fr-BE" sz="2400" dirty="0" smtClean="0"/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spécifique / discriminant (valeur ajoutée)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descriptif et cohérent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générateur de trafic</a:t>
            </a:r>
          </a:p>
          <a:p>
            <a:pPr>
              <a:buFont typeface="Arial" pitchFamily="34" charset="0"/>
              <a:buChar char="•"/>
            </a:pPr>
            <a:r>
              <a:rPr lang="fr-BE" sz="2400" dirty="0" smtClean="0"/>
              <a:t> demandé / utilisé par la cible </a:t>
            </a:r>
            <a:endParaRPr lang="fr-BE" dirty="0" smtClean="0"/>
          </a:p>
          <a:p>
            <a:r>
              <a:rPr lang="fr-BE" dirty="0" smtClean="0"/>
              <a:t> </a:t>
            </a:r>
          </a:p>
          <a:p>
            <a:endParaRPr lang="fr-FR" dirty="0"/>
          </a:p>
        </p:txBody>
      </p:sp>
      <p:pic>
        <p:nvPicPr>
          <p:cNvPr id="5122" name="Picture 2" descr="https://encrypted-tbn3.gstatic.com/images?q=tbn:ANd9GcQTK4TppH2LFhP45AIiupdTmzqaA0WtUgVkIgfO9tHx5oj-iJ1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1881" y="4459932"/>
            <a:ext cx="3202327" cy="1921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Empathie</a:t>
            </a:r>
            <a:endParaRPr lang="fr-FR" dirty="0"/>
          </a:p>
        </p:txBody>
      </p:sp>
      <p:pic>
        <p:nvPicPr>
          <p:cNvPr id="4" name="Picture 2" descr="http://www.pro-influence.com/wp-content/uploads/2012/07/empathie-enfan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443226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Comment trouver les bons mots-clés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9011344" cy="3340968"/>
          </a:xfrm>
        </p:spPr>
        <p:txBody>
          <a:bodyPr>
            <a:normAutofit fontScale="92500" lnSpcReduction="10000"/>
          </a:bodyPr>
          <a:lstStyle/>
          <a:p>
            <a:r>
              <a:rPr lang="fr-BE" sz="2400" dirty="0"/>
              <a:t>Bon sens (empathie) : quelles questions amènent à mon contenu / mes produits </a:t>
            </a:r>
            <a:r>
              <a:rPr lang="fr-BE" sz="2400" dirty="0" smtClean="0"/>
              <a:t>?</a:t>
            </a:r>
          </a:p>
          <a:p>
            <a:r>
              <a:rPr lang="fr-BE" sz="2400" dirty="0"/>
              <a:t>Usage par le public-cible (blogs, forums, réseaux sociaux…)</a:t>
            </a:r>
          </a:p>
          <a:p>
            <a:r>
              <a:rPr lang="fr-BE" sz="2400" dirty="0" err="1" smtClean="0"/>
              <a:t>Analytics</a:t>
            </a:r>
            <a:r>
              <a:rPr lang="fr-BE" sz="2400" dirty="0" smtClean="0"/>
              <a:t> de votre site </a:t>
            </a:r>
          </a:p>
          <a:p>
            <a:r>
              <a:rPr lang="fr-BE" sz="2400" dirty="0"/>
              <a:t>Noms de société, des produits / services / marques…</a:t>
            </a:r>
          </a:p>
          <a:p>
            <a:r>
              <a:rPr lang="fr-BE" sz="2400" dirty="0" smtClean="0"/>
              <a:t>Mots-clés de vos concurrents (site, blogs, réseaux sociaux, newsletters…) </a:t>
            </a:r>
            <a:endParaRPr lang="fr-BE" sz="2400" dirty="0"/>
          </a:p>
          <a:p>
            <a:r>
              <a:rPr lang="fr-BE" sz="2400" dirty="0" smtClean="0"/>
              <a:t>Description par les médias</a:t>
            </a:r>
          </a:p>
          <a:p>
            <a:r>
              <a:rPr lang="fr-BE" sz="2400" dirty="0" err="1" smtClean="0"/>
              <a:t>Brainstorm</a:t>
            </a:r>
            <a:r>
              <a:rPr lang="fr-BE" sz="2400" dirty="0" smtClean="0"/>
              <a:t> avec les collègues / amis / famille…</a:t>
            </a:r>
          </a:p>
          <a:p>
            <a:r>
              <a:rPr lang="fr-BE" sz="2400" dirty="0" smtClean="0"/>
              <a:t>Outils</a:t>
            </a:r>
            <a:endParaRPr lang="fr-FR" sz="2400" dirty="0"/>
          </a:p>
        </p:txBody>
      </p:sp>
      <p:pic>
        <p:nvPicPr>
          <p:cNvPr id="19460" name="Picture 4" descr="http://natebu.files.wordpress.com/2007/05/brainstor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943" y="4365954"/>
            <a:ext cx="3505225" cy="2492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Outils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BE" sz="2400" b="1" dirty="0"/>
              <a:t>Principaux : </a:t>
            </a:r>
            <a:endParaRPr lang="fr-BE" sz="2400" b="1" dirty="0" smtClean="0"/>
          </a:p>
          <a:p>
            <a:r>
              <a:rPr lang="fr-BE" sz="2000" dirty="0" smtClean="0"/>
              <a:t>Google : </a:t>
            </a:r>
            <a:r>
              <a:rPr lang="fr-BE" sz="2000" dirty="0" err="1" smtClean="0"/>
              <a:t>Suggest</a:t>
            </a:r>
            <a:r>
              <a:rPr lang="fr-BE" sz="2000" dirty="0" smtClean="0"/>
              <a:t>, </a:t>
            </a:r>
            <a:r>
              <a:rPr lang="fr-BE" sz="2000" dirty="0" err="1" smtClean="0"/>
              <a:t>Analytics</a:t>
            </a:r>
            <a:r>
              <a:rPr lang="fr-BE" sz="2000" dirty="0" smtClean="0"/>
              <a:t> (de votre site), </a:t>
            </a:r>
            <a:r>
              <a:rPr lang="fr-BE" sz="2000" dirty="0" err="1" smtClean="0"/>
              <a:t>Adwords</a:t>
            </a:r>
            <a:r>
              <a:rPr lang="fr-BE" sz="2000" dirty="0" smtClean="0"/>
              <a:t> </a:t>
            </a:r>
            <a:r>
              <a:rPr lang="fr-BE" sz="2000" dirty="0"/>
              <a:t>(</a:t>
            </a:r>
            <a:r>
              <a:rPr lang="fr-BE" sz="2000" dirty="0">
                <a:hlinkClick r:id="rId3"/>
              </a:rPr>
              <a:t>https://</a:t>
            </a:r>
            <a:r>
              <a:rPr lang="fr-BE" sz="2000" dirty="0" smtClean="0">
                <a:hlinkClick r:id="rId3"/>
              </a:rPr>
              <a:t>adwords.google.com</a:t>
            </a:r>
            <a:r>
              <a:rPr lang="fr-BE" sz="2000" dirty="0" smtClean="0"/>
              <a:t>) et Trends </a:t>
            </a:r>
          </a:p>
          <a:p>
            <a:r>
              <a:rPr lang="fr-BE" sz="2000" dirty="0" err="1" smtClean="0"/>
              <a:t>SEMvisu</a:t>
            </a:r>
            <a:r>
              <a:rPr lang="fr-BE" sz="2000" dirty="0"/>
              <a:t> </a:t>
            </a:r>
            <a:r>
              <a:rPr lang="fr-BE" sz="2000" dirty="0" smtClean="0"/>
              <a:t>et </a:t>
            </a:r>
            <a:r>
              <a:rPr lang="fr-BE" sz="2000" dirty="0" err="1" smtClean="0"/>
              <a:t>SEMrush</a:t>
            </a:r>
            <a:endParaRPr lang="fr-FR" sz="2000" dirty="0"/>
          </a:p>
          <a:p>
            <a:r>
              <a:rPr lang="fr-BE" sz="2000" dirty="0" smtClean="0"/>
              <a:t>Ranks.nl (</a:t>
            </a:r>
            <a:r>
              <a:rPr lang="fr-FR" sz="2000" dirty="0"/>
              <a:t>Analyse </a:t>
            </a:r>
            <a:r>
              <a:rPr lang="fr-FR" sz="2000" dirty="0" smtClean="0"/>
              <a:t>concurrentielle)</a:t>
            </a:r>
            <a:r>
              <a:rPr lang="fr-BE" sz="2400" dirty="0" smtClean="0"/>
              <a:t/>
            </a:r>
            <a:br>
              <a:rPr lang="fr-BE" sz="2400" dirty="0" smtClean="0"/>
            </a:br>
            <a:endParaRPr lang="fr-BE" sz="2400" dirty="0"/>
          </a:p>
          <a:p>
            <a:pPr>
              <a:buNone/>
            </a:pPr>
            <a:r>
              <a:rPr lang="fr-BE" sz="2400" b="1" dirty="0" smtClean="0"/>
              <a:t>Alternatives :</a:t>
            </a:r>
            <a:endParaRPr lang="fr-FR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467544" y="4365104"/>
          <a:ext cx="8208912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198425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BE" sz="2000" b="0" dirty="0" err="1" smtClean="0">
                          <a:solidFill>
                            <a:schemeClr val="tx1"/>
                          </a:solidFill>
                        </a:rPr>
                        <a:t>Outiref</a:t>
                      </a:r>
                      <a:endParaRPr lang="fr-BE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BE" sz="2000" b="0" dirty="0" err="1" smtClean="0">
                          <a:solidFill>
                            <a:schemeClr val="tx1"/>
                          </a:solidFill>
                        </a:rPr>
                        <a:t>Keyworddiscovery</a:t>
                      </a:r>
                      <a:endParaRPr lang="fr-BE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BE" sz="2000" b="0" dirty="0" err="1" smtClean="0">
                          <a:solidFill>
                            <a:schemeClr val="tx1"/>
                          </a:solidFill>
                        </a:rPr>
                        <a:t>Wordtracker</a:t>
                      </a:r>
                      <a:r>
                        <a:rPr lang="fr-BE" sz="2000" dirty="0" err="1" smtClean="0"/>
                        <a:t>eyworddiscovery</a:t>
                      </a:r>
                      <a:r>
                        <a:rPr lang="fr-BE" sz="2000" dirty="0" smtClean="0"/>
                        <a:t> 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fr-BE" sz="2000" b="0" dirty="0" err="1" smtClean="0">
                          <a:solidFill>
                            <a:schemeClr val="tx1"/>
                          </a:solidFill>
                        </a:rPr>
                        <a:t>Experian</a:t>
                      </a:r>
                      <a:r>
                        <a:rPr lang="fr-BE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2000" b="0" dirty="0" err="1" smtClean="0">
                          <a:solidFill>
                            <a:schemeClr val="tx1"/>
                          </a:solidFill>
                        </a:rPr>
                        <a:t>Hitwise</a:t>
                      </a:r>
                      <a:endParaRPr lang="fr-BE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fr-BE" sz="2000" b="0" dirty="0" err="1" smtClean="0">
                          <a:solidFill>
                            <a:schemeClr val="tx1"/>
                          </a:solidFill>
                        </a:rPr>
                        <a:t>comScore</a:t>
                      </a:r>
                      <a:r>
                        <a:rPr lang="fr-BE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2000" b="0" dirty="0" err="1" smtClean="0">
                          <a:solidFill>
                            <a:schemeClr val="tx1"/>
                          </a:solidFill>
                        </a:rPr>
                        <a:t>Search</a:t>
                      </a:r>
                      <a:r>
                        <a:rPr lang="fr-BE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2000" b="0" dirty="0" err="1" smtClean="0">
                          <a:solidFill>
                            <a:schemeClr val="tx1"/>
                          </a:solidFill>
                        </a:rPr>
                        <a:t>Planner</a:t>
                      </a:r>
                      <a:endParaRPr lang="fr-BE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fr-BE" sz="2000" b="0" dirty="0" err="1" smtClean="0">
                          <a:solidFill>
                            <a:schemeClr val="tx1"/>
                          </a:solidFill>
                        </a:rPr>
                        <a:t>Wordstream</a:t>
                      </a:r>
                      <a:endParaRPr lang="fr-BE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F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BE" sz="2000" b="0" dirty="0" err="1" smtClean="0">
                          <a:solidFill>
                            <a:schemeClr val="tx1"/>
                          </a:solidFill>
                        </a:rPr>
                        <a:t>Webrankinfo</a:t>
                      </a:r>
                      <a:endParaRPr lang="fr-BE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BE" sz="2000" b="0" dirty="0" err="1" smtClean="0">
                          <a:solidFill>
                            <a:schemeClr val="tx1"/>
                          </a:solidFill>
                        </a:rPr>
                        <a:t>Quintura</a:t>
                      </a:r>
                      <a:endParaRPr lang="fr-BE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fr-BE" sz="2000" b="0" dirty="0" err="1" smtClean="0">
                          <a:solidFill>
                            <a:schemeClr val="tx1"/>
                          </a:solidFill>
                        </a:rPr>
                        <a:t>Xenu</a:t>
                      </a:r>
                      <a:endParaRPr lang="fr-BE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fr-BE" sz="2000" b="0" dirty="0" err="1" smtClean="0">
                          <a:solidFill>
                            <a:schemeClr val="tx1"/>
                          </a:solidFill>
                        </a:rPr>
                        <a:t>SEOmoz</a:t>
                      </a:r>
                      <a:r>
                        <a:rPr lang="fr-BE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fr-BE" sz="2000" b="0" dirty="0" err="1" smtClean="0">
                          <a:solidFill>
                            <a:schemeClr val="tx1"/>
                          </a:solidFill>
                        </a:rPr>
                        <a:t>Screaming</a:t>
                      </a:r>
                      <a:r>
                        <a:rPr lang="fr-BE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2000" b="0" dirty="0" err="1" smtClean="0">
                          <a:solidFill>
                            <a:schemeClr val="tx1"/>
                          </a:solidFill>
                        </a:rPr>
                        <a:t>frog</a:t>
                      </a:r>
                      <a:endParaRPr lang="fr-BE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fr-BE" sz="2000" b="0" dirty="0" smtClean="0">
                          <a:solidFill>
                            <a:schemeClr val="tx1"/>
                          </a:solidFill>
                        </a:rPr>
                        <a:t>Goodkeywords.com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BE" sz="2000" b="0" dirty="0" smtClean="0">
                          <a:solidFill>
                            <a:schemeClr val="tx1"/>
                          </a:solidFill>
                        </a:rPr>
                        <a:t>     …</a:t>
                      </a:r>
                      <a:endParaRPr lang="fr-FR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 descr="http://upload.wikimedia.org/wikipedia/commons/f/f5/Tools_outi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3799" y="476672"/>
            <a:ext cx="2400201" cy="1545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Suggest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2752725"/>
            <a:ext cx="75628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Méthode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Analytics</a:t>
            </a:r>
            <a:endParaRPr lang="fr-FR" dirty="0"/>
          </a:p>
        </p:txBody>
      </p:sp>
      <p:pic>
        <p:nvPicPr>
          <p:cNvPr id="2050" name="Picture 2" descr="http://www.playhappens.org/wp-content/uploads/2013/01/Screen-Shot-2013-01-29-at-2.47.55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791325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Adwords</a:t>
            </a:r>
            <a:endParaRPr lang="fr-F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469" y="1552579"/>
            <a:ext cx="7003915" cy="352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6.idata.over-blog.com/4/39/33/48/gif_Logo_Panneau_Danger_a.gif"/>
          <p:cNvPicPr>
            <a:picLocks noChangeAspect="1" noChangeArrowheads="1"/>
          </p:cNvPicPr>
          <p:nvPr/>
        </p:nvPicPr>
        <p:blipFill>
          <a:blip r:embed="rId3" cstate="print">
            <a:lum bright="72000" contrast="-6000"/>
          </a:blip>
          <a:srcRect/>
          <a:stretch>
            <a:fillRect/>
          </a:stretch>
        </p:blipFill>
        <p:spPr bwMode="auto">
          <a:xfrm>
            <a:off x="2677706" y="4526430"/>
            <a:ext cx="2614374" cy="233157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Adwords</a:t>
            </a:r>
            <a:r>
              <a:rPr lang="fr-BE" dirty="0" smtClean="0"/>
              <a:t> : tuyaux / conseils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5400600" cy="3312368"/>
          </a:xfrm>
        </p:spPr>
        <p:txBody>
          <a:bodyPr>
            <a:normAutofit fontScale="92500" lnSpcReduction="20000"/>
          </a:bodyPr>
          <a:lstStyle/>
          <a:p>
            <a:r>
              <a:rPr lang="fr-BE" sz="2400" dirty="0"/>
              <a:t>Inscrivez-vous </a:t>
            </a:r>
            <a:r>
              <a:rPr lang="fr-BE" sz="2400" dirty="0" smtClean="0"/>
              <a:t>pour ne pas être limité (gratuit</a:t>
            </a:r>
            <a:r>
              <a:rPr lang="fr-BE" sz="2400" dirty="0"/>
              <a:t>, sans obligation d’annoncer)</a:t>
            </a:r>
          </a:p>
          <a:p>
            <a:r>
              <a:rPr lang="fr-BE" sz="2400" dirty="0"/>
              <a:t>Dans les « Types de correspondance » (à gauche), choisissez « exact » (et non « large »)</a:t>
            </a:r>
          </a:p>
          <a:p>
            <a:r>
              <a:rPr lang="fr-BE" sz="2400" dirty="0" smtClean="0"/>
              <a:t>Utilisez les opérateurs booléens</a:t>
            </a:r>
          </a:p>
          <a:p>
            <a:r>
              <a:rPr lang="fr-BE" sz="2400" dirty="0" smtClean="0"/>
              <a:t>Le, la, une, des… = poids morts</a:t>
            </a:r>
          </a:p>
          <a:p>
            <a:r>
              <a:rPr lang="fr-BE" sz="2400" dirty="0" smtClean="0"/>
              <a:t>Essayez le féminin</a:t>
            </a:r>
          </a:p>
          <a:p>
            <a:r>
              <a:rPr lang="fr-BE" sz="2400" dirty="0" smtClean="0"/>
              <a:t>Recherche </a:t>
            </a:r>
            <a:r>
              <a:rPr lang="fr-BE" sz="2400" dirty="0"/>
              <a:t>et filtres + sauvegarde des </a:t>
            </a:r>
            <a:r>
              <a:rPr lang="fr-BE" sz="2400" dirty="0" smtClean="0"/>
              <a:t>résultats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Picture 4" descr="http://www.referencement-blog.net/files/images/2007.08/longue-traine-long-tai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95964"/>
            <a:ext cx="3384376" cy="212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4653136"/>
            <a:ext cx="87129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BE" sz="2400" b="1" dirty="0" smtClean="0"/>
              <a:t>Allongez vos requêtes (&gt; 2 mots = 50% des requêtes; moins de concurrence) &gt;&gt; Soyez locaux !</a:t>
            </a:r>
          </a:p>
          <a:p>
            <a:pPr>
              <a:buFont typeface="Wingdings" pitchFamily="2" charset="2"/>
              <a:buChar char="ü"/>
            </a:pPr>
            <a:r>
              <a:rPr lang="fr-BE" sz="2400" b="1" dirty="0" smtClean="0"/>
              <a:t> Privilégiez les intentions de la cible les + proches de vos </a:t>
            </a:r>
            <a:r>
              <a:rPr lang="fr-BE" sz="2400" b="1" dirty="0" err="1" smtClean="0"/>
              <a:t>obj</a:t>
            </a:r>
            <a:r>
              <a:rPr lang="fr-BE" sz="2400" b="1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fr-BE" sz="2400" b="1" dirty="0" smtClean="0"/>
              <a:t>Consacrez-y du temps… en fonction de l’usage que vous ferez des mots-clés &gt;&gt; Soyez rentables</a:t>
            </a:r>
            <a:endParaRPr lang="fr-BE" sz="24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Adwords</a:t>
            </a:r>
            <a:r>
              <a:rPr lang="fr-BE" dirty="0" smtClean="0"/>
              <a:t> : résultats</a:t>
            </a:r>
            <a:endParaRPr lang="fr-FR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901928" cy="430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hedevalife.com/wp-content/uploads/2012/05/exercise-or-gym-area-clip-art_41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762375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Ranks.nl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53097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659789" cy="447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hedevalife.com/wp-content/uploads/2012/05/exercise-or-gym-area-clip-art_41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762375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Google Trends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7746107" cy="391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hedevalife.com/wp-content/uploads/2012/05/exercise-or-gym-area-clip-art_41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762375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Des titres </a:t>
            </a:r>
            <a:r>
              <a:rPr lang="fr-BE" dirty="0" err="1" smtClean="0"/>
              <a:t>magnetiques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Pourquoi titrer avec les mots-clés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4762872" cy="5184576"/>
          </a:xfrm>
        </p:spPr>
        <p:txBody>
          <a:bodyPr>
            <a:normAutofit fontScale="92500" lnSpcReduction="10000"/>
          </a:bodyPr>
          <a:lstStyle/>
          <a:p>
            <a:r>
              <a:rPr lang="fr-BE" sz="2400" dirty="0" smtClean="0"/>
              <a:t>Les 5 premières secondes… (rebond)</a:t>
            </a:r>
          </a:p>
          <a:p>
            <a:r>
              <a:rPr lang="fr-BE" sz="2400" dirty="0" smtClean="0"/>
              <a:t>Clarté de la promesse / du bénéfice</a:t>
            </a:r>
          </a:p>
          <a:p>
            <a:r>
              <a:rPr lang="fr-BE" sz="2400" dirty="0" smtClean="0"/>
              <a:t>Référencement naturel (</a:t>
            </a:r>
            <a:r>
              <a:rPr lang="fr-BE" sz="2400" dirty="0"/>
              <a:t>&lt;H1&gt;titre&lt;/H1&gt;  sert souvent de facto à la balise &lt;TITLE</a:t>
            </a:r>
            <a:r>
              <a:rPr lang="fr-BE" sz="2400" dirty="0" smtClean="0"/>
              <a:t>&gt;, aux bookmarks, aux liens entrants…)</a:t>
            </a:r>
          </a:p>
          <a:p>
            <a:r>
              <a:rPr lang="fr-BE" sz="2400" dirty="0" smtClean="0"/>
              <a:t>Faciliter </a:t>
            </a:r>
            <a:r>
              <a:rPr lang="fr-BE" sz="2400" dirty="0"/>
              <a:t>le partage sur les </a:t>
            </a:r>
            <a:r>
              <a:rPr lang="fr-BE" sz="2400" dirty="0" smtClean="0"/>
              <a:t>réseaux </a:t>
            </a:r>
            <a:r>
              <a:rPr lang="fr-BE" sz="2400" dirty="0"/>
              <a:t>sociaux </a:t>
            </a:r>
            <a:endParaRPr lang="fr-BE" sz="2400" dirty="0" smtClean="0"/>
          </a:p>
          <a:p>
            <a:r>
              <a:rPr lang="fr-BE" sz="2400" dirty="0" smtClean="0"/>
              <a:t>Simplifie l’agrégation, par ex. via </a:t>
            </a:r>
            <a:r>
              <a:rPr lang="fr-BE" sz="2400" dirty="0" err="1" smtClean="0"/>
              <a:t>Storify</a:t>
            </a:r>
            <a:endParaRPr lang="fr-FR" sz="2400" dirty="0"/>
          </a:p>
          <a:p>
            <a:r>
              <a:rPr lang="fr-BE" sz="2400" dirty="0" smtClean="0"/>
              <a:t>RSS</a:t>
            </a:r>
          </a:p>
          <a:p>
            <a:r>
              <a:rPr lang="fr-BE" sz="2400" dirty="0" err="1" smtClean="0"/>
              <a:t>Breadcrumbs</a:t>
            </a:r>
            <a:endParaRPr lang="fr-BE" sz="2400" dirty="0" smtClean="0"/>
          </a:p>
          <a:p>
            <a:r>
              <a:rPr lang="fr-BE" sz="2400" dirty="0" smtClean="0"/>
              <a:t>E-mail</a:t>
            </a:r>
          </a:p>
          <a:p>
            <a:r>
              <a:rPr lang="fr-BE" sz="2400" dirty="0" smtClean="0"/>
              <a:t>… </a:t>
            </a:r>
          </a:p>
        </p:txBody>
      </p:sp>
      <p:pic>
        <p:nvPicPr>
          <p:cNvPr id="7170" name="Picture 2" descr="http://studentbranding.com/wp-content/uploads/2012/09/interview-tip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12776"/>
            <a:ext cx="4038600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Critères</a:t>
            </a:r>
            <a:endParaRPr lang="fr-FR" dirty="0"/>
          </a:p>
        </p:txBody>
      </p:sp>
      <p:pic>
        <p:nvPicPr>
          <p:cNvPr id="22530" name="Picture 2" descr="http://www.coacheloquence.com/wp-content/uploads/2012/08/micro_tend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420888"/>
            <a:ext cx="285750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6.idata.over-blog.com/4/39/33/48/gif_Logo_Panneau_Danger_a.gif"/>
          <p:cNvPicPr>
            <a:picLocks noChangeAspect="1" noChangeArrowheads="1"/>
          </p:cNvPicPr>
          <p:nvPr/>
        </p:nvPicPr>
        <p:blipFill>
          <a:blip r:embed="rId3" cstate="print">
            <a:lum bright="72000" contrast="-6000"/>
          </a:blip>
          <a:srcRect/>
          <a:stretch>
            <a:fillRect/>
          </a:stretch>
        </p:blipFill>
        <p:spPr bwMode="auto">
          <a:xfrm>
            <a:off x="1525578" y="980728"/>
            <a:ext cx="6502806" cy="5799379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Un bon titre est… (et/ou)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lnSpcReduction="10000"/>
          </a:bodyPr>
          <a:lstStyle/>
          <a:p>
            <a:r>
              <a:rPr lang="fr-BE" sz="2400" dirty="0"/>
              <a:t>Densifié en mots-clés, de préférence au </a:t>
            </a:r>
            <a:r>
              <a:rPr lang="fr-BE" sz="2400" dirty="0" smtClean="0"/>
              <a:t>début (proéminence)</a:t>
            </a:r>
            <a:endParaRPr lang="fr-BE" sz="2400" dirty="0"/>
          </a:p>
          <a:p>
            <a:r>
              <a:rPr lang="fr-BE" sz="2400" dirty="0" smtClean="0"/>
              <a:t>Informatif, divertissant ou incitatif</a:t>
            </a:r>
          </a:p>
          <a:p>
            <a:r>
              <a:rPr lang="fr-BE" sz="2400" dirty="0" smtClean="0"/>
              <a:t>Percutant, accrocheur, interpellant, original…  (5X + lu que </a:t>
            </a:r>
            <a:r>
              <a:rPr lang="fr-BE" sz="2400" dirty="0" err="1" smtClean="0"/>
              <a:t>txt</a:t>
            </a:r>
            <a:r>
              <a:rPr lang="fr-BE" sz="2400" dirty="0" smtClean="0"/>
              <a:t>)</a:t>
            </a:r>
          </a:p>
          <a:p>
            <a:r>
              <a:rPr lang="fr-BE" sz="2400" dirty="0"/>
              <a:t>Spécifique et </a:t>
            </a:r>
            <a:r>
              <a:rPr lang="fr-BE" sz="2400" dirty="0" smtClean="0"/>
              <a:t>autonome (décrit un contenu unique)</a:t>
            </a:r>
            <a:endParaRPr lang="fr-BE" sz="2400" dirty="0"/>
          </a:p>
          <a:p>
            <a:r>
              <a:rPr lang="fr-BE" sz="2400" dirty="0" smtClean="0"/>
              <a:t>Explicite : clair, simple, concret… (pas de jargon)</a:t>
            </a:r>
            <a:endParaRPr lang="fr-BE" sz="2400" dirty="0"/>
          </a:p>
          <a:p>
            <a:r>
              <a:rPr lang="fr-BE" sz="2400" dirty="0" smtClean="0"/>
              <a:t>Concis :  idéal = 7 mots (max.= 12 mots ou 66 signes) </a:t>
            </a:r>
            <a:endParaRPr lang="fr-BE" sz="2400" dirty="0"/>
          </a:p>
          <a:p>
            <a:r>
              <a:rPr lang="fr-BE" sz="2400" dirty="0" smtClean="0"/>
              <a:t>Positif : annonce un bénéfice à l’internaute (répond à un besoin/désir/problème…) =&gt; UTLITÉ</a:t>
            </a:r>
            <a:endParaRPr lang="fr-BE" sz="2400" dirty="0"/>
          </a:p>
          <a:p>
            <a:r>
              <a:rPr lang="fr-BE" sz="2400" dirty="0" smtClean="0"/>
              <a:t>Engageant (CTA)</a:t>
            </a:r>
            <a:endParaRPr lang="fr-BE" sz="2400" dirty="0"/>
          </a:p>
          <a:p>
            <a:r>
              <a:rPr lang="fr-BE" sz="2400" dirty="0" smtClean="0"/>
              <a:t>Humain</a:t>
            </a:r>
          </a:p>
          <a:p>
            <a:r>
              <a:rPr lang="fr-BE" sz="2400" dirty="0" smtClean="0"/>
              <a:t>(Non-souligné, sauf si cliquable)</a:t>
            </a:r>
          </a:p>
          <a:p>
            <a:r>
              <a:rPr lang="fr-BE" sz="2400" dirty="0" smtClean="0"/>
              <a:t>(Repris dans l’URL, au moins par ses mots-clés)</a:t>
            </a:r>
            <a:endParaRPr lang="fr-BE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hedevalife.com/wp-content/uploads/2012/05/exercise-or-gym-area-clip-art_41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6792"/>
            <a:ext cx="3762375" cy="3771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836711"/>
            <a:ext cx="8147248" cy="4968553"/>
          </a:xfrm>
          <a:solidFill>
            <a:schemeClr val="tx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5" name="Picture 2" descr="http://m.japan-expo.com/images/_cc/1207/contenu/evt/bref/br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2945054" cy="416514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259632" y="5805264"/>
            <a:ext cx="6408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Pause</a:t>
            </a:r>
            <a:endParaRPr lang="fr-FR" dirty="0"/>
          </a:p>
        </p:txBody>
      </p:sp>
      <p:pic>
        <p:nvPicPr>
          <p:cNvPr id="1026" name="Picture 2" descr="http://cache.20minutes.fr/img/photos/20mn/2008-07/2008-07-07/article_pi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748" y="2038324"/>
            <a:ext cx="4381500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Un objectif par page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Message essentiel… unique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48669"/>
            <a:ext cx="47910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4" name="Picture 2" descr="http://6a.img.v4.skyrock.net/6250/75206250/pics/2984231131_0_3_hW11Oxb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013176"/>
            <a:ext cx="952500" cy="6762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e conceptuelle : Les différentes portes d'entrée vers votre arti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12776"/>
            <a:ext cx="4281216" cy="52292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Portes d’entrées =&gt; </a:t>
            </a:r>
            <a:r>
              <a:rPr lang="fr-BE" dirty="0" err="1" smtClean="0"/>
              <a:t>auto-suffisance</a:t>
            </a:r>
            <a:r>
              <a:rPr lang="fr-BE" dirty="0" smtClean="0"/>
              <a:t> </a:t>
            </a:r>
            <a:endParaRPr lang="fr-FR" dirty="0"/>
          </a:p>
        </p:txBody>
      </p:sp>
      <p:pic>
        <p:nvPicPr>
          <p:cNvPr id="64514" name="Picture 2" descr="http://trouvetavoie.files.wordpress.com/2013/02/pres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788023" cy="285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La pyramide inversée</a:t>
            </a:r>
            <a:endParaRPr lang="fr-FR" dirty="0"/>
          </a:p>
        </p:txBody>
      </p:sp>
      <p:pic>
        <p:nvPicPr>
          <p:cNvPr id="27654" name="Picture 6" descr="http://www.atome77.com/upload/photos_sm/800_id1_4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6197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5 à 7</a:t>
            </a:r>
            <a:endParaRPr lang="fr-FR" dirty="0"/>
          </a:p>
        </p:txBody>
      </p:sp>
      <p:pic>
        <p:nvPicPr>
          <p:cNvPr id="43010" name="Picture 2" descr="http://www.qualiblog.fr/wp-content/uploads/2012/01/QQOQCC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5715000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action-redaction.com/wp-content/uploads/2011/08/lois-proximite-sch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47795"/>
            <a:ext cx="4248472" cy="3549357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Lois de proximité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653136"/>
            <a:ext cx="8363272" cy="4248472"/>
          </a:xfrm>
        </p:spPr>
        <p:txBody>
          <a:bodyPr/>
          <a:lstStyle/>
          <a:p>
            <a:r>
              <a:rPr lang="fr-BE" sz="2400" dirty="0" smtClean="0"/>
              <a:t>Temporelle : ce </a:t>
            </a:r>
            <a:r>
              <a:rPr lang="fr-BE" sz="2400" dirty="0"/>
              <a:t>qui va bientôt </a:t>
            </a:r>
            <a:r>
              <a:rPr lang="fr-BE" sz="2400" dirty="0" smtClean="0"/>
              <a:t>changer (pour l’internaute)</a:t>
            </a:r>
          </a:p>
          <a:p>
            <a:r>
              <a:rPr lang="fr-BE" sz="2400" dirty="0" smtClean="0"/>
              <a:t>Géographique : lieu </a:t>
            </a:r>
            <a:r>
              <a:rPr lang="fr-BE" sz="2400" dirty="0"/>
              <a:t>connu de la </a:t>
            </a:r>
            <a:r>
              <a:rPr lang="fr-BE" sz="2400" dirty="0" smtClean="0"/>
              <a:t>cible</a:t>
            </a:r>
          </a:p>
          <a:p>
            <a:r>
              <a:rPr lang="fr-BE" sz="2400" dirty="0" smtClean="0"/>
              <a:t>Sociale : problèmes de société qui touchent l’internaute</a:t>
            </a:r>
          </a:p>
          <a:p>
            <a:r>
              <a:rPr lang="fr-BE" sz="2400" dirty="0"/>
              <a:t>Psychoaffective : amour, argent</a:t>
            </a:r>
            <a:r>
              <a:rPr lang="fr-BE" sz="2400" dirty="0" smtClean="0"/>
              <a:t>… (émotions personnelles)</a:t>
            </a:r>
            <a:endParaRPr lang="fr-BE" sz="2400" dirty="0"/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xavierdegraux - modèle de présentation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xavierdegraux - modèle de présentation</Template>
  <TotalTime>2883</TotalTime>
  <Words>833</Words>
  <Application>Microsoft Office PowerPoint</Application>
  <PresentationFormat>Affichage à l'écran (4:3)</PresentationFormat>
  <Paragraphs>160</Paragraphs>
  <Slides>35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xavierdegraux - modèle de présentation</vt:lpstr>
      <vt:lpstr>ANGLER</vt:lpstr>
      <vt:lpstr>Méthode</vt:lpstr>
      <vt:lpstr>Agenda</vt:lpstr>
      <vt:lpstr>Un objectif par page</vt:lpstr>
      <vt:lpstr>Message essentiel… unique</vt:lpstr>
      <vt:lpstr>Portes d’entrées =&gt; auto-suffisance </vt:lpstr>
      <vt:lpstr>La pyramide inversée</vt:lpstr>
      <vt:lpstr>Le 5 à 7</vt:lpstr>
      <vt:lpstr>Lois de proximité</vt:lpstr>
      <vt:lpstr>Call-to-action (CTA) = objectif</vt:lpstr>
      <vt:lpstr>Diapositive 12</vt:lpstr>
      <vt:lpstr>Choisir les bons mots et expressions-clés</vt:lpstr>
      <vt:lpstr>Critères</vt:lpstr>
      <vt:lpstr>Longue traîne</vt:lpstr>
      <vt:lpstr>Un mot à valeur ajoutée</vt:lpstr>
      <vt:lpstr>Empathie</vt:lpstr>
      <vt:lpstr>Comment trouver les bons mots-clés ?</vt:lpstr>
      <vt:lpstr>Outils</vt:lpstr>
      <vt:lpstr>Suggest</vt:lpstr>
      <vt:lpstr>Analytics</vt:lpstr>
      <vt:lpstr>Adwords</vt:lpstr>
      <vt:lpstr>Adwords : tuyaux / conseils</vt:lpstr>
      <vt:lpstr>Adwords : résultats</vt:lpstr>
      <vt:lpstr>Diapositive 25</vt:lpstr>
      <vt:lpstr>Ranks.nl</vt:lpstr>
      <vt:lpstr>Diapositive 27</vt:lpstr>
      <vt:lpstr>Google Trends</vt:lpstr>
      <vt:lpstr>Diapositive 29</vt:lpstr>
      <vt:lpstr>Des titres magnetiques</vt:lpstr>
      <vt:lpstr>Pourquoi titrer avec les mots-clés ?</vt:lpstr>
      <vt:lpstr>Critères</vt:lpstr>
      <vt:lpstr>Un bon titre est… (et/ou)</vt:lpstr>
      <vt:lpstr>Diapositive 34</vt:lpstr>
      <vt:lpstr>Diapositive 35</vt:lpstr>
      <vt:lpstr>Pause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2</dc:title>
  <dc:creator>Xavier Degraux</dc:creator>
  <cp:lastModifiedBy>Xavier Degraux</cp:lastModifiedBy>
  <cp:revision>152</cp:revision>
  <dcterms:created xsi:type="dcterms:W3CDTF">2013-02-24T15:45:20Z</dcterms:created>
  <dcterms:modified xsi:type="dcterms:W3CDTF">2013-03-15T08:25:57Z</dcterms:modified>
</cp:coreProperties>
</file>