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A495A-043E-4CCF-AC89-8397DB91A4F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8365D-25CA-474E-ADE9-43582D21779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mediainfluence.com/2012/04/11/whats-driving-social-media-12-must-know-fact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jumpers.com/blog/2012/01/social-media-stats-infographic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Ajd</a:t>
            </a:r>
            <a:r>
              <a:rPr lang="en-US" dirty="0" smtClean="0"/>
              <a:t>, 70% amis-30%</a:t>
            </a:r>
            <a:r>
              <a:rPr lang="en-US" baseline="0" dirty="0" smtClean="0"/>
              <a:t> pages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50% des contenus actuels des </a:t>
            </a:r>
            <a:r>
              <a:rPr lang="fr-BE" dirty="0" err="1" smtClean="0"/>
              <a:t>timelines</a:t>
            </a:r>
            <a:r>
              <a:rPr lang="fr-BE" dirty="0" smtClean="0"/>
              <a:t> = visuels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r>
              <a:rPr lang="fr-BE" dirty="0" smtClean="0"/>
              <a:t>Général + possibilités de filtres =&gt; + de concurrence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52% of consumers say they have stopped following a brand on </a:t>
            </a:r>
            <a:r>
              <a:rPr lang="en-US" dirty="0" err="1" smtClean="0"/>
              <a:t>Facebook</a:t>
            </a:r>
            <a:r>
              <a:rPr lang="en-US" dirty="0" smtClean="0"/>
              <a:t> because the information it posted had become “too repetitive and boring.” (</a:t>
            </a:r>
            <a:r>
              <a:rPr lang="en-US" dirty="0" smtClean="0">
                <a:hlinkClick r:id="rId3"/>
              </a:rPr>
              <a:t>SMI</a:t>
            </a:r>
            <a:r>
              <a:rPr lang="en-US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 </a:t>
            </a:r>
            <a:r>
              <a:rPr lang="fr-BE" dirty="0" smtClean="0"/>
              <a:t>+/- 5X/semaine pour rester dans l’esprit des fans; au-delà = risque de désengagement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smtClean="0"/>
              <a:t>HUBSPOT</a:t>
            </a:r>
            <a:r>
              <a:rPr lang="fr-BE" baseline="0" dirty="0" smtClean="0"/>
              <a:t> dit tt le contraire depuis le </a:t>
            </a:r>
            <a:r>
              <a:rPr lang="fr-BE" baseline="0" dirty="0" err="1" smtClean="0"/>
              <a:t>chagtr</a:t>
            </a:r>
            <a:r>
              <a:rPr lang="fr-BE" baseline="0" dirty="0" smtClean="0"/>
              <a:t> de </a:t>
            </a:r>
            <a:r>
              <a:rPr lang="fr-BE" baseline="0" dirty="0" err="1" smtClean="0"/>
              <a:t>ticker</a:t>
            </a:r>
            <a:r>
              <a:rPr lang="fr-BE" baseline="0" dirty="0" smtClean="0"/>
              <a:t> et l’</a:t>
            </a:r>
            <a:r>
              <a:rPr lang="fr-BE" baseline="0" dirty="0" err="1" smtClean="0"/>
              <a:t>edge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rank</a:t>
            </a:r>
            <a:r>
              <a:rPr lang="fr-BE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aseline="0" dirty="0" smtClean="0"/>
              <a:t>=&gt; conseils : 2 fois par jour : durée de vie d’un post : +/- 3 heures. Après, c’’est </a:t>
            </a:r>
            <a:r>
              <a:rPr lang="fr-BE" baseline="0" dirty="0" err="1" smtClean="0"/>
              <a:t>old</a:t>
            </a:r>
            <a:r>
              <a:rPr lang="fr-BE" baseline="0" dirty="0" smtClean="0"/>
              <a:t> news, baby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- Tout dépend de votre secteur…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B2C </a:t>
            </a:r>
            <a:r>
              <a:rPr lang="en-US" dirty="0" err="1" smtClean="0"/>
              <a:t>Facebook</a:t>
            </a:r>
            <a:r>
              <a:rPr lang="en-US" dirty="0" smtClean="0"/>
              <a:t> interaction is 30% higher than average on Sundays. (</a:t>
            </a:r>
            <a:r>
              <a:rPr lang="en-US" dirty="0" err="1" smtClean="0">
                <a:hlinkClick r:id="rId3"/>
              </a:rPr>
              <a:t>Mindjumpers</a:t>
            </a:r>
            <a:r>
              <a:rPr lang="en-US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 ¼ posts = 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alors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50% de </a:t>
            </a:r>
            <a:r>
              <a:rPr lang="en-US" baseline="0" dirty="0" err="1" smtClean="0"/>
              <a:t>l’engagement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Attention à la </a:t>
            </a:r>
            <a:r>
              <a:rPr lang="en-US" baseline="0" dirty="0" err="1" smtClean="0"/>
              <a:t>modération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automatique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Géolocalisation</a:t>
            </a:r>
            <a:endParaRPr lang="fr-BE" dirty="0" smtClean="0"/>
          </a:p>
          <a:p>
            <a:r>
              <a:rPr lang="fr-BE" dirty="0" smtClean="0"/>
              <a:t>Démographie</a:t>
            </a:r>
          </a:p>
          <a:p>
            <a:r>
              <a:rPr lang="fr-BE" dirty="0" smtClean="0"/>
              <a:t>Comportements</a:t>
            </a:r>
          </a:p>
          <a:p>
            <a:endParaRPr lang="fr-BE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err="1" smtClean="0"/>
              <a:t>Milestone</a:t>
            </a:r>
            <a:r>
              <a:rPr lang="fr-BE" dirty="0" smtClean="0"/>
              <a:t> (</a:t>
            </a:r>
            <a:r>
              <a:rPr lang="fr-FR" dirty="0" smtClean="0"/>
              <a:t>843 x 403 pixels) : </a:t>
            </a:r>
            <a:r>
              <a:rPr lang="en-US" dirty="0" smtClean="0"/>
              <a:t>new product, releases, fan growth, key hires, acquisitions, events, awards </a:t>
            </a:r>
          </a:p>
          <a:p>
            <a:endParaRPr lang="fr-FR" dirty="0" smtClean="0"/>
          </a:p>
          <a:p>
            <a:r>
              <a:rPr lang="fr-BE" dirty="0" smtClean="0"/>
              <a:t>Pin/</a:t>
            </a:r>
            <a:r>
              <a:rPr lang="fr-BE" dirty="0" err="1" smtClean="0"/>
              <a:t>anchor</a:t>
            </a:r>
            <a:r>
              <a:rPr lang="fr-BE" dirty="0" smtClean="0"/>
              <a:t> : jusqu’à 7 jours (promos, actions, etc.) =&gt; sous la barre du statut le + récent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Si fan : </a:t>
            </a:r>
            <a:r>
              <a:rPr lang="fr-BE" dirty="0" err="1" smtClean="0"/>
              <a:t>reco</a:t>
            </a:r>
            <a:r>
              <a:rPr lang="fr-BE" dirty="0" smtClean="0"/>
              <a:t> de la marque augmente de 56% (digital </a:t>
            </a:r>
            <a:r>
              <a:rPr lang="fr-BE" dirty="0" err="1" smtClean="0"/>
              <a:t>buzz</a:t>
            </a:r>
            <a:r>
              <a:rPr lang="fr-BE" dirty="0" smtClean="0"/>
              <a:t> blog)(</a:t>
            </a:r>
            <a:r>
              <a:rPr lang="fr-BE" dirty="0" err="1" smtClean="0"/>
              <a:t>Comscore</a:t>
            </a:r>
            <a:r>
              <a:rPr lang="fr-BE" dirty="0" smtClean="0"/>
              <a:t>)</a:t>
            </a:r>
          </a:p>
          <a:p>
            <a:r>
              <a:rPr lang="fr-BE" dirty="0" smtClean="0"/>
              <a:t>70% des utilisateurs FB suivent liens familles / amis (</a:t>
            </a:r>
            <a:r>
              <a:rPr lang="fr-BE" dirty="0" err="1" smtClean="0"/>
              <a:t>pew</a:t>
            </a:r>
            <a:r>
              <a:rPr lang="fr-BE" dirty="0" smtClean="0"/>
              <a:t> </a:t>
            </a:r>
            <a:r>
              <a:rPr lang="fr-BE" dirty="0" err="1" smtClean="0"/>
              <a:t>research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Reach</a:t>
            </a:r>
            <a:r>
              <a:rPr lang="fr-BE" dirty="0" smtClean="0"/>
              <a:t> étendu de 50 à 200% si on tient compte des amis des fans qui </a:t>
            </a:r>
            <a:r>
              <a:rPr lang="fr-BE" dirty="0" err="1" smtClean="0"/>
              <a:t>voeient</a:t>
            </a:r>
            <a:r>
              <a:rPr lang="fr-BE" dirty="0" smtClean="0"/>
              <a:t> les interactions </a:t>
            </a:r>
            <a:endParaRPr lang="fr-FR" dirty="0" smtClean="0"/>
          </a:p>
          <a:p>
            <a:endParaRPr lang="fr-BE" dirty="0" smtClean="0"/>
          </a:p>
          <a:p>
            <a:r>
              <a:rPr lang="fr-BE" dirty="0" smtClean="0"/>
              <a:t>Comme un iceberg… fans et… fans de nos fans</a:t>
            </a:r>
          </a:p>
          <a:p>
            <a:pPr>
              <a:buFont typeface="Arial" pitchFamily="34" charset="0"/>
              <a:buChar char="•"/>
            </a:pPr>
            <a:r>
              <a:rPr lang="fr-BE" sz="1200" dirty="0" smtClean="0"/>
              <a:t> Rôle croissant </a:t>
            </a:r>
          </a:p>
          <a:p>
            <a:pPr>
              <a:buFont typeface="Arial" pitchFamily="34" charset="0"/>
              <a:buChar char="•"/>
            </a:pPr>
            <a:r>
              <a:rPr lang="fr-BE" sz="1200" dirty="0" smtClean="0"/>
              <a:t> Dénichez-les</a:t>
            </a:r>
          </a:p>
          <a:p>
            <a:pPr>
              <a:buFont typeface="Arial" pitchFamily="34" charset="0"/>
              <a:buChar char="•"/>
            </a:pPr>
            <a:r>
              <a:rPr lang="fr-BE" sz="1200" dirty="0" smtClean="0"/>
              <a:t> Chouchoutez-les (impliquez-les, sollicitez-les, remerciez-les…)</a:t>
            </a:r>
          </a:p>
          <a:p>
            <a:pPr>
              <a:buFont typeface="Arial" pitchFamily="34" charset="0"/>
              <a:buChar char="•"/>
            </a:pPr>
            <a:r>
              <a:rPr lang="fr-BE" sz="1200" dirty="0" smtClean="0"/>
              <a:t> Analysez-les</a:t>
            </a:r>
          </a:p>
          <a:p>
            <a:endParaRPr lang="fr-BE" dirty="0" smtClean="0"/>
          </a:p>
          <a:p>
            <a:r>
              <a:rPr lang="fr-BE" dirty="0" smtClean="0"/>
              <a:t>5 motivations au partage : réputation, contenus exclusifs, </a:t>
            </a:r>
            <a:r>
              <a:rPr lang="fr-BE" dirty="0" err="1" smtClean="0"/>
              <a:t>co</a:t>
            </a:r>
            <a:r>
              <a:rPr lang="fr-BE" dirty="0" smtClean="0"/>
              <a:t>-création, compétition, altruisme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Demandez gentiment de partager, commenter, </a:t>
            </a:r>
            <a:r>
              <a:rPr lang="fr-BE" dirty="0" err="1" smtClean="0"/>
              <a:t>liker</a:t>
            </a:r>
            <a:r>
              <a:rPr lang="fr-BE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C’est un minimum si vous voulez du trafic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Lois</a:t>
            </a:r>
            <a:r>
              <a:rPr lang="fr-BE" baseline="0" dirty="0" smtClean="0"/>
              <a:t> de proximité</a:t>
            </a:r>
          </a:p>
          <a:p>
            <a:r>
              <a:rPr lang="fr-BE" baseline="0" dirty="0" smtClean="0"/>
              <a:t>Positif</a:t>
            </a:r>
          </a:p>
          <a:p>
            <a:r>
              <a:rPr lang="fr-FR" dirty="0" smtClean="0"/>
              <a:t>ce sont des contenus destinés à devenir rapidement viraux</a:t>
            </a:r>
          </a:p>
          <a:p>
            <a:r>
              <a:rPr lang="fr-FR" dirty="0" smtClean="0"/>
              <a:t>il augmente le capital sympathie de la marque qui a su l’utiliser à bon escient</a:t>
            </a:r>
          </a:p>
          <a:p>
            <a:r>
              <a:rPr lang="fr-FR" dirty="0" smtClean="0"/>
              <a:t>il permet d’augmenter le </a:t>
            </a:r>
            <a:r>
              <a:rPr lang="fr-FR" dirty="0" err="1" smtClean="0"/>
              <a:t>Earned</a:t>
            </a:r>
            <a:r>
              <a:rPr lang="fr-FR" dirty="0" smtClean="0"/>
              <a:t> Media en faisant parler de la marque pour un coût ridicule</a:t>
            </a:r>
          </a:p>
          <a:p>
            <a:r>
              <a:rPr lang="fr-FR" dirty="0" smtClean="0"/>
              <a:t>il s’intègre dans la tendance de partage sur les plateformes favorisant les publications visuelles comme </a:t>
            </a:r>
            <a:r>
              <a:rPr lang="fr-FR" dirty="0" err="1" smtClean="0"/>
              <a:t>Pinterest</a:t>
            </a:r>
            <a:r>
              <a:rPr lang="fr-FR" dirty="0" smtClean="0"/>
              <a:t> et le nouveau </a:t>
            </a:r>
            <a:r>
              <a:rPr lang="fr-FR" dirty="0" err="1" smtClean="0"/>
              <a:t>Facebook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+ aéré</a:t>
            </a:r>
            <a:r>
              <a:rPr lang="fr-BE" baseline="0" dirty="0" smtClean="0"/>
              <a:t> et encore + visuel</a:t>
            </a:r>
          </a:p>
          <a:p>
            <a:r>
              <a:rPr lang="fr-BE" baseline="0" dirty="0" smtClean="0"/>
              <a:t>Taille photos et vidéos (</a:t>
            </a:r>
            <a:r>
              <a:rPr lang="fr-BE" baseline="0" dirty="0" err="1" smtClean="0"/>
              <a:t>tx</a:t>
            </a:r>
            <a:r>
              <a:rPr lang="fr-BE" baseline="0" dirty="0" smtClean="0"/>
              <a:t> d’engagement =&gt; marché publicitaire)</a:t>
            </a:r>
          </a:p>
          <a:p>
            <a:r>
              <a:rPr lang="fr-BE" baseline="0" dirty="0" smtClean="0"/>
              <a:t>Légende sur photo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Amis : Mises à jour de vos amis seulement</a:t>
            </a:r>
          </a:p>
          <a:p>
            <a:r>
              <a:rPr lang="fr-BE" dirty="0" smtClean="0"/>
              <a:t>Images : de vos amis</a:t>
            </a:r>
            <a:r>
              <a:rPr lang="fr-BE" baseline="0" dirty="0" smtClean="0"/>
              <a:t> et </a:t>
            </a:r>
            <a:r>
              <a:rPr lang="fr-BE" baseline="0" dirty="0" err="1" smtClean="0"/>
              <a:t>followings</a:t>
            </a:r>
            <a:endParaRPr lang="fr-BE" dirty="0" smtClean="0"/>
          </a:p>
          <a:p>
            <a:r>
              <a:rPr lang="fr-BE" dirty="0" smtClean="0"/>
              <a:t>Musique : Musiciens/groupes que vous et vos amis suivez</a:t>
            </a:r>
            <a:r>
              <a:rPr lang="fr-BE" baseline="0" dirty="0" smtClean="0"/>
              <a:t> avec s</a:t>
            </a:r>
            <a:r>
              <a:rPr lang="fr-BE" dirty="0" smtClean="0"/>
              <a:t>uggestions </a:t>
            </a:r>
            <a:r>
              <a:rPr lang="fr-BE" dirty="0" err="1" smtClean="0"/>
              <a:t>sidebar</a:t>
            </a:r>
            <a:endParaRPr lang="fr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Groupes : Les groupes que vous avez rejoints… ou auxquels</a:t>
            </a:r>
            <a:r>
              <a:rPr lang="fr-BE" baseline="0" dirty="0" smtClean="0"/>
              <a:t> vous avez été associés par vos amis</a:t>
            </a:r>
            <a:endParaRPr lang="fr-FR" dirty="0" smtClean="0"/>
          </a:p>
          <a:p>
            <a:r>
              <a:rPr lang="fr-BE" dirty="0" err="1" smtClean="0"/>
              <a:t>Etc</a:t>
            </a:r>
            <a:r>
              <a:rPr lang="fr-BE" dirty="0" smtClean="0"/>
              <a:t>…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Ca c’est le </a:t>
            </a:r>
            <a:r>
              <a:rPr lang="fr-BE" dirty="0" err="1" smtClean="0"/>
              <a:t>barratin</a:t>
            </a:r>
            <a:r>
              <a:rPr lang="fr-BE" dirty="0" smtClean="0"/>
              <a:t> marketing…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BE" dirty="0" smtClean="0"/>
              <a:t>Mixez les possibilités : Texte, liens, photos, vidéos, questions, concours, citations, événements, statistiques…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Possibilité de repositionner une photo par après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TITRE PRESA SUR DEUX LIGNES MAX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53136"/>
            <a:ext cx="644076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dirty="0" smtClean="0"/>
              <a:t>Client</a:t>
            </a:r>
          </a:p>
          <a:p>
            <a:r>
              <a:rPr lang="fr-BE" dirty="0" smtClean="0"/>
              <a:t>Date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3635896" y="5661024"/>
            <a:ext cx="1728192" cy="4322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BE" dirty="0" smtClean="0"/>
              <a:t>@</a:t>
            </a:r>
            <a:r>
              <a:rPr lang="fr-BE" dirty="0" err="1" smtClean="0"/>
              <a:t>xdegraux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B82D-CDEF-4953-97E9-FAEBCA7BA3E9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1AC7-25C7-49D9-B694-95E8946D035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Engager avec </a:t>
            </a:r>
            <a:br>
              <a:rPr lang="fr-BE" dirty="0" smtClean="0"/>
            </a:br>
            <a:r>
              <a:rPr lang="fr-BE" dirty="0" smtClean="0"/>
              <a:t>du contenu de qualité</a:t>
            </a:r>
            <a:endParaRPr lang="fr-FR" dirty="0"/>
          </a:p>
        </p:txBody>
      </p:sp>
      <p:pic>
        <p:nvPicPr>
          <p:cNvPr id="150530" name="Picture 2" descr="http://cdn3.brafton.com/wp-content/uploads/2012/05/con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6791325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 « social »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Utile</a:t>
            </a:r>
          </a:p>
          <a:p>
            <a:r>
              <a:rPr lang="fr-FR" dirty="0" smtClean="0"/>
              <a:t>Utilisable</a:t>
            </a:r>
          </a:p>
          <a:p>
            <a:r>
              <a:rPr lang="fr-FR" dirty="0" smtClean="0"/>
              <a:t>Visible</a:t>
            </a:r>
          </a:p>
          <a:p>
            <a:r>
              <a:rPr lang="fr-FR" dirty="0" smtClean="0"/>
              <a:t>Désirable</a:t>
            </a:r>
          </a:p>
          <a:p>
            <a:r>
              <a:rPr lang="fr-FR" dirty="0" smtClean="0"/>
              <a:t>Engageant</a:t>
            </a:r>
          </a:p>
        </p:txBody>
      </p:sp>
      <p:pic>
        <p:nvPicPr>
          <p:cNvPr id="7" name="Picture 2" descr="http://bruno-buergi.com/files/2012/05/Like-Button-300x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84784"/>
            <a:ext cx="4525053" cy="429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BE" dirty="0" smtClean="0"/>
              <a:t>Taux d’engagement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Galerie photos : +180%</a:t>
            </a:r>
          </a:p>
          <a:p>
            <a:r>
              <a:rPr lang="fr-BE" dirty="0" smtClean="0"/>
              <a:t>Question : +139%</a:t>
            </a:r>
          </a:p>
          <a:p>
            <a:r>
              <a:rPr lang="fr-BE" dirty="0" smtClean="0"/>
              <a:t>Photo : +120%</a:t>
            </a:r>
          </a:p>
          <a:p>
            <a:r>
              <a:rPr lang="fr-BE" dirty="0" smtClean="0"/>
              <a:t>Vidéo : +100%</a:t>
            </a:r>
          </a:p>
          <a:p>
            <a:r>
              <a:rPr lang="fr-BE" dirty="0" smtClean="0"/>
              <a:t>Texte seul = référence</a:t>
            </a:r>
          </a:p>
          <a:p>
            <a:r>
              <a:rPr lang="fr-BE" dirty="0" smtClean="0"/>
              <a:t>Lien : - 88%</a:t>
            </a:r>
          </a:p>
          <a:p>
            <a:endParaRPr lang="fr-BE" dirty="0" smtClean="0"/>
          </a:p>
          <a:p>
            <a:pPr>
              <a:buNone/>
            </a:pPr>
            <a:r>
              <a:rPr lang="fr-BE" u="sng" dirty="0" smtClean="0"/>
              <a:t>Source :</a:t>
            </a:r>
            <a:r>
              <a:rPr lang="fr-BE" dirty="0" smtClean="0"/>
              <a:t> </a:t>
            </a:r>
            <a:r>
              <a:rPr lang="fr-BE" dirty="0" err="1" smtClean="0"/>
              <a:t>Facebook</a:t>
            </a:r>
            <a:endParaRPr lang="fr-FR" dirty="0" smtClean="0"/>
          </a:p>
          <a:p>
            <a:pPr lvl="0"/>
            <a:endParaRPr lang="fr-BE" dirty="0" smtClean="0"/>
          </a:p>
          <a:p>
            <a:pPr lvl="0"/>
            <a:endParaRPr lang="fr-BE" dirty="0" smtClean="0"/>
          </a:p>
          <a:p>
            <a:endParaRPr lang="fr-FR" dirty="0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17677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Photos / Albums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3888432" cy="4525963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fr-BE" dirty="0" smtClean="0">
                <a:ea typeface="Calibri" pitchFamily="34" charset="0"/>
                <a:cs typeface="Times New Roman" pitchFamily="18" charset="0"/>
              </a:rPr>
              <a:t> Qualité HD</a:t>
            </a:r>
            <a:endParaRPr lang="fr-FR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dirty="0" smtClean="0">
                <a:ea typeface="Calibri" pitchFamily="34" charset="0"/>
                <a:cs typeface="Times New Roman" pitchFamily="18" charset="0"/>
              </a:rPr>
              <a:t> Copyright / </a:t>
            </a:r>
            <a:r>
              <a:rPr lang="fr-BE" dirty="0" err="1" smtClean="0">
                <a:ea typeface="Calibri" pitchFamily="34" charset="0"/>
                <a:cs typeface="Times New Roman" pitchFamily="18" charset="0"/>
              </a:rPr>
              <a:t>Watermark</a:t>
            </a:r>
            <a:endParaRPr lang="fr-FR" dirty="0" smtClean="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cs typeface="Arial" pitchFamily="34" charset="0"/>
              </a:rPr>
              <a:t> </a:t>
            </a:r>
            <a:r>
              <a:rPr lang="fr-BE" dirty="0" smtClean="0"/>
              <a:t> Alternez (</a:t>
            </a:r>
            <a:r>
              <a:rPr lang="fr-FR" dirty="0" smtClean="0"/>
              <a:t>photos, infographies, mémés…)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 Pl</a:t>
            </a:r>
            <a:r>
              <a:rPr lang="fr-BE" dirty="0" err="1" smtClean="0"/>
              <a:t>ate</a:t>
            </a:r>
            <a:r>
              <a:rPr lang="fr-BE" dirty="0" smtClean="0"/>
              <a:t>-forme FB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dirty="0" smtClean="0"/>
              <a:t> Localisation</a:t>
            </a:r>
            <a:endParaRPr lang="fr-FR" dirty="0" smtClean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dirty="0" smtClean="0"/>
              <a:t>Demandez à vos fans de les légender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dirty="0" smtClean="0"/>
              <a:t> Suscitez le partage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753" y="1484784"/>
            <a:ext cx="4991247" cy="38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Couverture</a:t>
            </a:r>
            <a:endParaRPr lang="fr-FR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75152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7808" y="1412776"/>
            <a:ext cx="6174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BE" sz="2400" dirty="0" smtClean="0">
                <a:ea typeface="Calibri" pitchFamily="34" charset="0"/>
                <a:cs typeface="Times New Roman" pitchFamily="18" charset="0"/>
              </a:rPr>
              <a:t> 851x315 / - de 100 ko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BE" sz="2400" dirty="0" smtClean="0">
                <a:ea typeface="Calibri" pitchFamily="34" charset="0"/>
                <a:cs typeface="Times New Roman" pitchFamily="18" charset="0"/>
              </a:rPr>
              <a:t> 20% logo max.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BE" sz="2400" dirty="0" smtClean="0">
                <a:ea typeface="Calibri" pitchFamily="34" charset="0"/>
                <a:cs typeface="Times New Roman" pitchFamily="18" charset="0"/>
              </a:rPr>
              <a:t> Pas de prix, promos, contacts, CTA…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BE" sz="2400" dirty="0" smtClean="0">
                <a:ea typeface="Calibri" pitchFamily="34" charset="0"/>
                <a:cs typeface="Times New Roman" pitchFamily="18" charset="0"/>
              </a:rPr>
              <a:t> Spécifique marque / contenu (=&gt; contexte d’usage)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BE" sz="2400" dirty="0" smtClean="0">
                <a:ea typeface="Calibri" pitchFamily="34" charset="0"/>
                <a:cs typeface="Times New Roman" pitchFamily="18" charset="0"/>
              </a:rPr>
              <a:t> Bas de la couverture à soigner</a:t>
            </a:r>
            <a:endParaRPr lang="fr-BE" sz="2400" dirty="0" smtClean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BE" sz="2400" dirty="0" smtClean="0">
                <a:cs typeface="Arial" pitchFamily="34" charset="0"/>
              </a:rPr>
              <a:t> C</a:t>
            </a:r>
            <a:r>
              <a:rPr lang="fr-BE" sz="2400" dirty="0" smtClean="0"/>
              <a:t>hanger régulièrement (éditorial chaud)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Videos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r>
              <a:rPr lang="fr-BE" dirty="0" smtClean="0"/>
              <a:t>Privilégiez formats courts (1-4 min.)</a:t>
            </a:r>
          </a:p>
          <a:p>
            <a:r>
              <a:rPr lang="fr-BE" dirty="0" smtClean="0"/>
              <a:t>Marquez vos contenus propres</a:t>
            </a:r>
          </a:p>
          <a:p>
            <a:r>
              <a:rPr lang="fr-BE" dirty="0" smtClean="0"/>
              <a:t>Démos, présentations, témoignages, UGC…</a:t>
            </a:r>
          </a:p>
          <a:p>
            <a:r>
              <a:rPr lang="fr-BE" dirty="0" smtClean="0"/>
              <a:t>Plate-forme </a:t>
            </a:r>
            <a:r>
              <a:rPr lang="fr-BE" dirty="0" err="1" smtClean="0"/>
              <a:t>Facebook</a:t>
            </a:r>
            <a:endParaRPr lang="fr-BE" dirty="0" smtClean="0"/>
          </a:p>
          <a:p>
            <a:r>
              <a:rPr lang="fr-BE" dirty="0" smtClean="0"/>
              <a:t>Localisation</a:t>
            </a:r>
          </a:p>
          <a:p>
            <a:r>
              <a:rPr lang="fr-BE" dirty="0" smtClean="0"/>
              <a:t>Suscitez le partage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11027"/>
            <a:ext cx="4278593" cy="371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Evénements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284984"/>
            <a:ext cx="8219256" cy="2841179"/>
          </a:xfrm>
        </p:spPr>
        <p:txBody>
          <a:bodyPr/>
          <a:lstStyle/>
          <a:p>
            <a:r>
              <a:rPr lang="fr-BE" dirty="0" smtClean="0"/>
              <a:t>Emissions spéciales, salons, ouvertures, conférences…</a:t>
            </a:r>
          </a:p>
          <a:p>
            <a:r>
              <a:rPr lang="fr-BE" dirty="0" smtClean="0"/>
              <a:t>Evénements tiers auxquels vous participez</a:t>
            </a:r>
          </a:p>
          <a:p>
            <a:r>
              <a:rPr lang="fr-BE" dirty="0" smtClean="0"/>
              <a:t>Rythme peu soutenu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217518" cy="193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Nouveautés </a:t>
            </a:r>
            <a:r>
              <a:rPr lang="fr-BE" dirty="0" err="1" smtClean="0"/>
              <a:t>Facebook</a:t>
            </a:r>
            <a:r>
              <a:rPr lang="fr-BE" dirty="0" smtClean="0"/>
              <a:t> (avril 2013)</a:t>
            </a:r>
          </a:p>
          <a:p>
            <a:r>
              <a:rPr lang="fr-BE" dirty="0" smtClean="0"/>
              <a:t>Contenus</a:t>
            </a:r>
          </a:p>
          <a:p>
            <a:r>
              <a:rPr lang="fr-BE" dirty="0" smtClean="0"/>
              <a:t>Bonnes pratiques</a:t>
            </a:r>
          </a:p>
          <a:p>
            <a:r>
              <a:rPr lang="fr-BE" dirty="0" smtClean="0"/>
              <a:t>Interactions	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Mixez</a:t>
            </a:r>
            <a:r>
              <a:rPr lang="en-US" dirty="0" smtClean="0"/>
              <a:t> </a:t>
            </a:r>
            <a:r>
              <a:rPr lang="en-US" dirty="0" err="1" smtClean="0"/>
              <a:t>longues</a:t>
            </a:r>
            <a:r>
              <a:rPr lang="en-US" dirty="0" smtClean="0"/>
              <a:t> URL (+</a:t>
            </a:r>
            <a:r>
              <a:rPr lang="en-US" dirty="0" err="1" smtClean="0"/>
              <a:t>efficaces</a:t>
            </a:r>
            <a:r>
              <a:rPr lang="en-US" dirty="0" smtClean="0"/>
              <a:t>) et </a:t>
            </a:r>
            <a:r>
              <a:rPr lang="en-US" dirty="0" err="1" smtClean="0"/>
              <a:t>raccourcies</a:t>
            </a:r>
            <a:r>
              <a:rPr lang="en-US" dirty="0" smtClean="0"/>
              <a:t> (+</a:t>
            </a:r>
            <a:r>
              <a:rPr lang="en-US" dirty="0" err="1" smtClean="0"/>
              <a:t>traçables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Mettez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photo et le lien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légende</a:t>
            </a:r>
            <a:endParaRPr lang="fr-FR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887" y="2980969"/>
            <a:ext cx="5201417" cy="268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7720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Utiles (VA)</a:t>
            </a:r>
          </a:p>
          <a:p>
            <a:pPr lvl="0"/>
            <a:r>
              <a:rPr lang="fr-FR" dirty="0" smtClean="0"/>
              <a:t>Mots-clés </a:t>
            </a:r>
          </a:p>
          <a:p>
            <a:pPr lvl="0"/>
            <a:r>
              <a:rPr lang="fr-FR" dirty="0" smtClean="0"/>
              <a:t>Vocabulaire de la cible</a:t>
            </a:r>
          </a:p>
          <a:p>
            <a:r>
              <a:rPr lang="fr-BE" dirty="0" smtClean="0"/>
              <a:t>CTA</a:t>
            </a:r>
          </a:p>
          <a:p>
            <a:r>
              <a:rPr lang="fr-BE" dirty="0" smtClean="0"/>
              <a:t>Question (qui, que, quand…) à la FIN !</a:t>
            </a:r>
          </a:p>
          <a:p>
            <a:r>
              <a:rPr lang="fr-BE" dirty="0" smtClean="0"/>
              <a:t>Citation, phrases à achever, listes, tops…</a:t>
            </a:r>
          </a:p>
          <a:p>
            <a:r>
              <a:rPr lang="fr-BE" dirty="0" smtClean="0"/>
              <a:t>Idéal : 80 – 250 signes (&lt;3 lignes) = +60%</a:t>
            </a:r>
          </a:p>
          <a:p>
            <a:pPr>
              <a:buNone/>
            </a:pPr>
            <a:endParaRPr lang="fr-BE" dirty="0" smtClean="0"/>
          </a:p>
          <a:p>
            <a:endParaRPr lang="fr-BE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Questions</a:t>
            </a:r>
            <a:endParaRPr lang="fr-FR" dirty="0"/>
          </a:p>
        </p:txBody>
      </p:sp>
      <p:pic>
        <p:nvPicPr>
          <p:cNvPr id="332802" name="Picture 2" descr="http://tommytoy.typepad.com/.a/6a0133f3a4072c970b0153921d49de970b-800w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082251" cy="3758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Concours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1520" y="1196752"/>
            <a:ext cx="4355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Soumission de contenus marqués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Conditions </a:t>
            </a:r>
            <a:r>
              <a:rPr lang="fr-FR" sz="2400" dirty="0" err="1" smtClean="0"/>
              <a:t>Facebook</a:t>
            </a: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Règlement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Design innovant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Dotations alléchantes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</a:t>
            </a:r>
            <a:r>
              <a:rPr lang="fr-BE" sz="2400" dirty="0" err="1" smtClean="0"/>
              <a:t>Pré-annonce</a:t>
            </a:r>
            <a:endParaRPr lang="fr-BE" sz="2400" dirty="0" smtClean="0"/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Visibilité (couverture, </a:t>
            </a:r>
            <a:r>
              <a:rPr lang="fr-BE" sz="2400" dirty="0" err="1" smtClean="0"/>
              <a:t>etc</a:t>
            </a:r>
            <a:r>
              <a:rPr lang="fr-BE" sz="2400" dirty="0" smtClean="0"/>
              <a:t>…)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Campagne </a:t>
            </a:r>
            <a:r>
              <a:rPr lang="fr-FR" sz="2400" dirty="0" err="1" smtClean="0"/>
              <a:t>Facebook</a:t>
            </a:r>
            <a:r>
              <a:rPr lang="fr-FR" sz="2400" dirty="0" smtClean="0"/>
              <a:t> 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ea typeface="Verdana" pitchFamily="34" charset="0"/>
                <a:cs typeface="Verdana" pitchFamily="34" charset="0"/>
              </a:rPr>
              <a:t>Outils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 : wildfire, north social, </a:t>
            </a:r>
            <a:r>
              <a:rPr lang="en-US" sz="2400" dirty="0" err="1" smtClean="0">
                <a:ea typeface="Verdana" pitchFamily="34" charset="0"/>
                <a:cs typeface="Verdana" pitchFamily="34" charset="0"/>
              </a:rPr>
              <a:t>strutta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…</a:t>
            </a:r>
            <a:endParaRPr lang="fr-FR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6420" y="1772816"/>
            <a:ext cx="501757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64088" y="1412776"/>
            <a:ext cx="29523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Offres / Réductions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1</a:t>
            </a:r>
            <a:r>
              <a:rPr lang="fr-BE" baseline="30000" dirty="0" smtClean="0"/>
              <a:t>er</a:t>
            </a:r>
            <a:r>
              <a:rPr lang="fr-BE" dirty="0" smtClean="0"/>
              <a:t> = gratuit</a:t>
            </a:r>
          </a:p>
          <a:p>
            <a:r>
              <a:rPr lang="fr-BE" dirty="0" err="1" smtClean="0"/>
              <a:t>Pré-annonce</a:t>
            </a:r>
            <a:r>
              <a:rPr lang="fr-BE" dirty="0" smtClean="0"/>
              <a:t> / exclusivité</a:t>
            </a:r>
          </a:p>
          <a:p>
            <a:r>
              <a:rPr lang="fr-BE" dirty="0" smtClean="0"/>
              <a:t>Impression + échange en magasin</a:t>
            </a:r>
          </a:p>
          <a:p>
            <a:r>
              <a:rPr lang="fr-BE" dirty="0" smtClean="0"/>
              <a:t>Génère un e-mail et une notification</a:t>
            </a:r>
          </a:p>
          <a:p>
            <a:r>
              <a:rPr lang="fr-BE" dirty="0" smtClean="0"/>
              <a:t>Limitations (nombre, durée)</a:t>
            </a:r>
          </a:p>
          <a:p>
            <a:r>
              <a:rPr lang="fr-BE" dirty="0" err="1" smtClean="0"/>
              <a:t>Viralisation</a:t>
            </a:r>
            <a:r>
              <a:rPr lang="fr-BE" dirty="0" smtClean="0"/>
              <a:t> importante</a:t>
            </a:r>
            <a:endParaRPr lang="fr-FR" dirty="0"/>
          </a:p>
        </p:txBody>
      </p:sp>
      <p:pic>
        <p:nvPicPr>
          <p:cNvPr id="316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9240"/>
            <a:ext cx="4754050" cy="10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1"/>
            <a:ext cx="656971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18" name="Picture 2" descr="http://www.digitalorganics.com.au/wp-content/uploads/2012/05/Facebook-Off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95121">
            <a:off x="5207668" y="2719908"/>
            <a:ext cx="3843266" cy="2165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Check-</a:t>
            </a:r>
            <a:r>
              <a:rPr lang="fr-BE" dirty="0" err="1" smtClean="0"/>
              <a:t>ins</a:t>
            </a:r>
            <a:endParaRPr lang="fr-FR" dirty="0"/>
          </a:p>
        </p:txBody>
      </p:sp>
      <p:pic>
        <p:nvPicPr>
          <p:cNvPr id="59394" name="Picture 2" descr="http://publicite-geolocalisee.com/wp-content/uploads/2011/02/facebook-deals-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588990" cy="3529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Bonnes pratiques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Nouveautés </a:t>
            </a:r>
            <a:r>
              <a:rPr lang="fr-BE" dirty="0" err="1" smtClean="0"/>
              <a:t>facebook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Rythme</a:t>
            </a:r>
            <a:endParaRPr lang="fr-FR" dirty="0"/>
          </a:p>
        </p:txBody>
      </p:sp>
      <p:pic>
        <p:nvPicPr>
          <p:cNvPr id="52232" name="Picture 8" descr="http://smilepanic.com/wp-content/uploads/homer-simpson-wallpaper-bra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3"/>
            <a:ext cx="4680520" cy="3744416"/>
          </a:xfrm>
          <a:prstGeom prst="rect">
            <a:avLst/>
          </a:prstGeom>
          <a:noFill/>
        </p:spPr>
      </p:pic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62" y="1556792"/>
            <a:ext cx="468196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Timing</a:t>
            </a:r>
            <a:endParaRPr lang="fr-FR" dirty="0"/>
          </a:p>
        </p:txBody>
      </p:sp>
      <p:pic>
        <p:nvPicPr>
          <p:cNvPr id="4" name="Espace réservé du contenu 3" descr="moment-clé-faceboo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670611"/>
            <a:ext cx="3984724" cy="4113264"/>
          </a:xfrm>
        </p:spPr>
      </p:pic>
      <p:pic>
        <p:nvPicPr>
          <p:cNvPr id="51202" name="Picture 2" descr="Facebook : les meilleurs jours pour publier, en fonction du secteur d'activit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474734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868144" y="512757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Programmez dans FB !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Ciblage</a:t>
            </a:r>
            <a:endParaRPr lang="fr-FR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685" y="1863849"/>
            <a:ext cx="6162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14800"/>
            <a:ext cx="3629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8"/>
          <p:cNvSpPr/>
          <p:nvPr/>
        </p:nvSpPr>
        <p:spPr>
          <a:xfrm>
            <a:off x="2195736" y="5013176"/>
            <a:ext cx="720080" cy="43204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4752528" cy="229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Mises en avant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Ancrer</a:t>
            </a:r>
          </a:p>
          <a:p>
            <a:r>
              <a:rPr lang="fr-BE" dirty="0" smtClean="0"/>
              <a:t>Etoile (7 jours)</a:t>
            </a:r>
          </a:p>
          <a:p>
            <a:r>
              <a:rPr lang="fr-BE" dirty="0" smtClean="0"/>
              <a:t>Masquer</a:t>
            </a:r>
          </a:p>
          <a:p>
            <a:r>
              <a:rPr lang="fr-BE" dirty="0" smtClean="0"/>
              <a:t>Moment-clé (</a:t>
            </a:r>
            <a:r>
              <a:rPr lang="fr-FR" dirty="0" smtClean="0"/>
              <a:t>843 x 403 pixels)</a:t>
            </a:r>
            <a:endParaRPr lang="fr-BE" dirty="0" smtClean="0"/>
          </a:p>
          <a:p>
            <a:endParaRPr lang="fr-FR" dirty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1621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Ambassadeurs</a:t>
            </a:r>
            <a:endParaRPr lang="fr-FR" dirty="0"/>
          </a:p>
        </p:txBody>
      </p:sp>
      <p:pic>
        <p:nvPicPr>
          <p:cNvPr id="330757" name="Picture 5" descr="http://www.jesuiscultive.com/IMG/jpg/iceberg_Cleve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72452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Remerciements</a:t>
            </a:r>
            <a:endParaRPr lang="fr-FR" dirty="0"/>
          </a:p>
        </p:txBody>
      </p:sp>
      <p:pic>
        <p:nvPicPr>
          <p:cNvPr id="4" name="Picture 2" descr="C:\Users\Xavier\Desktop\Formations xavierdegraux.be\Formation Facebook\Doc Facebook\223553_164863313661577_139744947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821273" cy="254937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69538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1925" y="3933826"/>
            <a:ext cx="3656459" cy="281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Exclusivités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Contenus exclusifs</a:t>
            </a:r>
          </a:p>
          <a:p>
            <a:r>
              <a:rPr lang="fr-BE" dirty="0" smtClean="0"/>
              <a:t>Annonces en avant-première</a:t>
            </a:r>
          </a:p>
          <a:p>
            <a:r>
              <a:rPr lang="fr-BE" dirty="0" smtClean="0"/>
              <a:t>Accès anticipé à vos ventes</a:t>
            </a:r>
          </a:p>
          <a:p>
            <a:r>
              <a:rPr lang="fr-BE" dirty="0" smtClean="0"/>
              <a:t>Coulisses</a:t>
            </a:r>
          </a:p>
          <a:p>
            <a:r>
              <a:rPr lang="fr-BE" dirty="0" smtClean="0"/>
              <a:t>…</a:t>
            </a:r>
            <a:endParaRPr lang="fr-FR" dirty="0"/>
          </a:p>
        </p:txBody>
      </p:sp>
      <p:pic>
        <p:nvPicPr>
          <p:cNvPr id="326658" name="Picture 2" descr="http://www.insidefacebook.com/wp-content/uploads/2009/12/phelps-500x4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886" y="1556792"/>
            <a:ext cx="4332931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Journal</a:t>
            </a:r>
            <a:endParaRPr lang="fr-FR" dirty="0"/>
          </a:p>
        </p:txBody>
      </p:sp>
      <p:pic>
        <p:nvPicPr>
          <p:cNvPr id="44036" name="Picture 4" descr="Timeline Upda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30648"/>
            <a:ext cx="4697475" cy="536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Demandes </a:t>
            </a:r>
            <a:endParaRPr lang="fr-FR" dirty="0"/>
          </a:p>
        </p:txBody>
      </p:sp>
      <p:pic>
        <p:nvPicPr>
          <p:cNvPr id="1034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98" y="1844824"/>
            <a:ext cx="884479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Appel à l’action </a:t>
            </a:r>
            <a:endParaRPr lang="fr-FR" dirty="0"/>
          </a:p>
        </p:txBody>
      </p:sp>
      <p:pic>
        <p:nvPicPr>
          <p:cNvPr id="47106" name="Picture 2" descr="http://wallpaperscraft.com/image/cat_shrek_striped_mournful_look_63255_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" y="1783357"/>
            <a:ext cx="4525963" cy="452596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644008" y="1659572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 Non systématique 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Demande explicite de </a:t>
            </a:r>
            <a:r>
              <a:rPr lang="fr-BE" sz="2400" dirty="0" err="1" smtClean="0"/>
              <a:t>like</a:t>
            </a:r>
            <a:r>
              <a:rPr lang="fr-BE" sz="2400" dirty="0" smtClean="0"/>
              <a:t> (=X3), de commentaire (=3X) et de partage (X7) 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Légendez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Complétez 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Regardez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Publiez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Cliquez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Pousser au clic</a:t>
            </a:r>
            <a:endParaRPr lang="fr-FR" dirty="0"/>
          </a:p>
        </p:txBody>
      </p:sp>
      <p:pic>
        <p:nvPicPr>
          <p:cNvPr id="5122" name="Picture 2" descr="C:\Users\Xavier\Desktop\Formations xavierdegraux.be\Formation Facebook\Doc Facebook\photoditespas tou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81675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Emotions</a:t>
            </a:r>
            <a:endParaRPr lang="fr-FR" dirty="0"/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73173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Humour / Divertissement</a:t>
            </a:r>
            <a:endParaRPr lang="fr-FR" dirty="0"/>
          </a:p>
        </p:txBody>
      </p:sp>
      <p:pic>
        <p:nvPicPr>
          <p:cNvPr id="6146" name="Picture 2" descr="C:\Users\Xavier\Desktop\Formations xavierdegraux.be\Formation Facebook\Doc Facebook\photodeuxfil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795" y="1600200"/>
            <a:ext cx="34104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Newsjacking</a:t>
            </a:r>
            <a:endParaRPr lang="fr-FR" dirty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13301"/>
            <a:ext cx="4067944" cy="30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 descr="slip-francais-newsjac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41168"/>
            <a:ext cx="3183913" cy="1700808"/>
          </a:xfrm>
          <a:prstGeom prst="rect">
            <a:avLst/>
          </a:prstGeom>
          <a:noFill/>
        </p:spPr>
      </p:pic>
      <p:pic>
        <p:nvPicPr>
          <p:cNvPr id="89093" name="Picture 5" descr="chupachups-newsjac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2992388" cy="299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836711"/>
            <a:ext cx="8147248" cy="4968553"/>
          </a:xfrm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Picture 2" descr="http://m.japan-expo.com/images/_cc/1207/contenu/evt/bref/b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945054" cy="41651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59632" y="5805264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Barre de gauche</a:t>
            </a:r>
            <a:endParaRPr lang="fr-FR" sz="4800" b="1" dirty="0"/>
          </a:p>
        </p:txBody>
      </p:sp>
      <p:pic>
        <p:nvPicPr>
          <p:cNvPr id="5122" name="Picture 2" descr="Black%2520b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160" y="1556792"/>
            <a:ext cx="1818056" cy="4525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9552" y="155679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 Sombre et inamovible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Apps, pages, </a:t>
            </a:r>
            <a:r>
              <a:rPr lang="en-US" sz="2400" dirty="0" err="1" smtClean="0"/>
              <a:t>jeux</a:t>
            </a:r>
            <a:r>
              <a:rPr lang="en-US" sz="2400" dirty="0" smtClean="0"/>
              <a:t>, IM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Evénements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Paramètres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confidentialité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Ticker </a:t>
            </a:r>
            <a:r>
              <a:rPr lang="en-US" sz="2400" dirty="0" err="1" smtClean="0"/>
              <a:t>réduit</a:t>
            </a:r>
            <a:endParaRPr lang="en-US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901982" cy="198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16016" y="1556792"/>
            <a:ext cx="1224136" cy="216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Pause</a:t>
            </a:r>
            <a:endParaRPr lang="fr-FR" dirty="0"/>
          </a:p>
        </p:txBody>
      </p:sp>
      <p:pic>
        <p:nvPicPr>
          <p:cNvPr id="252930" name="Picture 2" descr="http://sd.keepcalm-o-matic.co.uk/i/keep-calm-and-get-off-faceboo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301" y="1600200"/>
            <a:ext cx="387939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Fil(</a:t>
            </a:r>
            <a:r>
              <a:rPr lang="fr-BE" dirty="0" err="1" smtClean="0"/>
              <a:t>tre</a:t>
            </a:r>
            <a:r>
              <a:rPr lang="fr-BE" dirty="0" smtClean="0"/>
              <a:t>)s</a:t>
            </a:r>
            <a:endParaRPr lang="fr-FR" dirty="0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2520280" cy="524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293300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>
            <a:off x="3347864" y="1988840"/>
            <a:ext cx="1008112" cy="2880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Fil d’actu principal</a:t>
            </a:r>
            <a:endParaRPr lang="fr-FR" dirty="0"/>
          </a:p>
        </p:txBody>
      </p:sp>
      <p:pic>
        <p:nvPicPr>
          <p:cNvPr id="1126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92511"/>
            <a:ext cx="3975150" cy="29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742" y="5013176"/>
            <a:ext cx="3988258" cy="15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00807"/>
            <a:ext cx="3816424" cy="30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920750"/>
            <a:ext cx="3168352" cy="16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Amis, Images, Suivis, Plus récents, Jeux, Musique, Groupes…  </a:t>
            </a:r>
            <a:endParaRPr lang="fr-FR" dirty="0"/>
          </a:p>
        </p:txBody>
      </p:sp>
      <p:pic>
        <p:nvPicPr>
          <p:cNvPr id="5" name="Picture 2" descr="'following'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338298" cy="3268960"/>
          </a:xfrm>
          <a:prstGeom prst="rect">
            <a:avLst/>
          </a:prstGeom>
          <a:noFill/>
        </p:spPr>
      </p:pic>
      <p:pic>
        <p:nvPicPr>
          <p:cNvPr id="6" name="Picture 2" descr="Mus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3346" y="2348880"/>
            <a:ext cx="4690654" cy="3057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contenus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Affichage à l'écran (4:3)</PresentationFormat>
  <Paragraphs>192</Paragraphs>
  <Slides>50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Thème Office</vt:lpstr>
      <vt:lpstr>Engager avec  du contenu de qualité</vt:lpstr>
      <vt:lpstr>Agenda</vt:lpstr>
      <vt:lpstr>Nouveautés facebook</vt:lpstr>
      <vt:lpstr>Journal</vt:lpstr>
      <vt:lpstr>Barre de gauche</vt:lpstr>
      <vt:lpstr>Fil(tre)s</vt:lpstr>
      <vt:lpstr>Fil d’actu principal</vt:lpstr>
      <vt:lpstr>Amis, Images, Suivis, Plus récents, Jeux, Musique, Groupes…  </vt:lpstr>
      <vt:lpstr>contenus</vt:lpstr>
      <vt:lpstr>Contenu « social » </vt:lpstr>
      <vt:lpstr>Taux d’engagement</vt:lpstr>
      <vt:lpstr>Photos / Albums</vt:lpstr>
      <vt:lpstr>Diapositive 13</vt:lpstr>
      <vt:lpstr>Couverture</vt:lpstr>
      <vt:lpstr>Diapositive 15</vt:lpstr>
      <vt:lpstr>Videos</vt:lpstr>
      <vt:lpstr>Diapositive 17</vt:lpstr>
      <vt:lpstr>Evénements</vt:lpstr>
      <vt:lpstr>Diapositive 19</vt:lpstr>
      <vt:lpstr>Liens</vt:lpstr>
      <vt:lpstr>Diapositive 21</vt:lpstr>
      <vt:lpstr>Textes</vt:lpstr>
      <vt:lpstr>Diapositive 23</vt:lpstr>
      <vt:lpstr>Questions</vt:lpstr>
      <vt:lpstr>Diapositive 25</vt:lpstr>
      <vt:lpstr>Concours</vt:lpstr>
      <vt:lpstr>Offres / Réductions</vt:lpstr>
      <vt:lpstr>Check-ins</vt:lpstr>
      <vt:lpstr>Bonnes pratiques</vt:lpstr>
      <vt:lpstr>Rythme</vt:lpstr>
      <vt:lpstr>Timing</vt:lpstr>
      <vt:lpstr>Ciblage</vt:lpstr>
      <vt:lpstr>Diapositive 33</vt:lpstr>
      <vt:lpstr>Mises en avant</vt:lpstr>
      <vt:lpstr>Diapositive 35</vt:lpstr>
      <vt:lpstr>Ambassadeurs</vt:lpstr>
      <vt:lpstr>Remerciements</vt:lpstr>
      <vt:lpstr>Exclusivités</vt:lpstr>
      <vt:lpstr>Diapositive 39</vt:lpstr>
      <vt:lpstr>Demandes </vt:lpstr>
      <vt:lpstr>Diapositive 41</vt:lpstr>
      <vt:lpstr>Appel à l’action </vt:lpstr>
      <vt:lpstr>Diapositive 43</vt:lpstr>
      <vt:lpstr>Pousser au clic</vt:lpstr>
      <vt:lpstr>Emotions</vt:lpstr>
      <vt:lpstr>Humour / Divertissement</vt:lpstr>
      <vt:lpstr>Newsjacking</vt:lpstr>
      <vt:lpstr>Diapositive 48</vt:lpstr>
      <vt:lpstr>Diapositive 49</vt:lpstr>
      <vt:lpstr>Pause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Engager avec  du contenu de qualité</dc:title>
  <dc:creator>Xavier Degraux</dc:creator>
  <cp:lastModifiedBy>Xavier Degraux</cp:lastModifiedBy>
  <cp:revision>1</cp:revision>
  <dcterms:created xsi:type="dcterms:W3CDTF">2013-03-25T12:11:22Z</dcterms:created>
  <dcterms:modified xsi:type="dcterms:W3CDTF">2013-03-25T12:12:03Z</dcterms:modified>
</cp:coreProperties>
</file>